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10287000" cx="18288000"/>
  <p:notesSz cx="6858000" cy="9144000"/>
  <p:embeddedFontLst>
    <p:embeddedFont>
      <p:font typeface="Merriweather"/>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0" roundtripDataSignature="AMtx7mg+DAawpTyxWtp+/AHDt/sIZewk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erriweather-bold.fntdata"/><Relationship Id="rId16" Type="http://schemas.openxmlformats.org/officeDocument/2006/relationships/font" Target="fonts/Merriweather-regular.fntdata"/><Relationship Id="rId5" Type="http://schemas.openxmlformats.org/officeDocument/2006/relationships/notesMaster" Target="notesMasters/notesMaster1.xml"/><Relationship Id="rId19" Type="http://schemas.openxmlformats.org/officeDocument/2006/relationships/font" Target="fonts/Merriweather-boldItalic.fntdata"/><Relationship Id="rId6" Type="http://schemas.openxmlformats.org/officeDocument/2006/relationships/slide" Target="slides/slide1.xml"/><Relationship Id="rId18"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86" name="Google Shape;86;p1: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87" name="Google Shape;87;p1: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p1: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a:t>
            </a:r>
            <a:endParaRPr/>
          </a:p>
        </p:txBody>
      </p:sp>
      <p:sp>
        <p:nvSpPr>
          <p:cNvPr id="89" name="Google Shape;89;p1: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90" name="Google Shape;90;p1: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0: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54" name="Google Shape;354;p10: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55" name="Google Shape;355;p10: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6" name="Google Shape;356;p10: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10</a:t>
            </a:r>
            <a:endParaRPr/>
          </a:p>
        </p:txBody>
      </p:sp>
      <p:sp>
        <p:nvSpPr>
          <p:cNvPr id="357" name="Google Shape;357;p10: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58" name="Google Shape;358;p10: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01" name="Google Shape;101;p2: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02" name="Google Shape;102;p2: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a:t>
            </a:r>
            <a:endParaRPr/>
          </a:p>
        </p:txBody>
      </p:sp>
      <p:sp>
        <p:nvSpPr>
          <p:cNvPr id="104" name="Google Shape;104;p2: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05" name="Google Shape;105;p2: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20" name="Google Shape;120;p3: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21" name="Google Shape;121;p3: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3: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3</a:t>
            </a:r>
            <a:endParaRPr/>
          </a:p>
        </p:txBody>
      </p:sp>
      <p:sp>
        <p:nvSpPr>
          <p:cNvPr id="123" name="Google Shape;123;p3: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24" name="Google Shape;124;p3: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173" name="Google Shape;173;p4: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174" name="Google Shape;174;p4: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4: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4</a:t>
            </a:r>
            <a:endParaRPr/>
          </a:p>
        </p:txBody>
      </p:sp>
      <p:sp>
        <p:nvSpPr>
          <p:cNvPr id="176" name="Google Shape;176;p4: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177" name="Google Shape;177;p4: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5: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07" name="Google Shape;207;p5: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08" name="Google Shape;208;p5: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5: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5</a:t>
            </a:r>
            <a:endParaRPr/>
          </a:p>
        </p:txBody>
      </p:sp>
      <p:sp>
        <p:nvSpPr>
          <p:cNvPr id="210" name="Google Shape;210;p5: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11" name="Google Shape;211;p5: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36" name="Google Shape;236;p6: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37" name="Google Shape;237;p6: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6: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6</a:t>
            </a:r>
            <a:endParaRPr/>
          </a:p>
        </p:txBody>
      </p:sp>
      <p:sp>
        <p:nvSpPr>
          <p:cNvPr id="239" name="Google Shape;239;p6: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40" name="Google Shape;240;p6: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7: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259" name="Google Shape;259;p7: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260" name="Google Shape;260;p7: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7: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7</a:t>
            </a:r>
            <a:endParaRPr/>
          </a:p>
        </p:txBody>
      </p:sp>
      <p:sp>
        <p:nvSpPr>
          <p:cNvPr id="262" name="Google Shape;262;p7: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263" name="Google Shape;263;p7: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8: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01" name="Google Shape;301;p8: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02" name="Google Shape;302;p8: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8: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8</a:t>
            </a:r>
            <a:endParaRPr/>
          </a:p>
        </p:txBody>
      </p:sp>
      <p:sp>
        <p:nvSpPr>
          <p:cNvPr id="304" name="Google Shape;304;p8: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05" name="Google Shape;305;p8: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9:notes"/>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p>
        </p:txBody>
      </p:sp>
      <p:sp>
        <p:nvSpPr>
          <p:cNvPr id="329" name="Google Shape;329;p9:notes"/>
          <p:cNvSpPr txBox="1"/>
          <p:nvPr>
            <p:ph idx="10" type="dt"/>
          </p:nvPr>
        </p:nvSpPr>
        <p:spPr>
          <a:xfrm>
            <a:off x="5180013" y="0"/>
            <a:ext cx="3962400" cy="3429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1.7.2013</a:t>
            </a:r>
            <a:endParaRPr/>
          </a:p>
        </p:txBody>
      </p:sp>
      <p:sp>
        <p:nvSpPr>
          <p:cNvPr id="330" name="Google Shape;330;p9:notes"/>
          <p:cNvSpPr/>
          <p:nvPr>
            <p:ph idx="3" type="sldImg"/>
          </p:nvPr>
        </p:nvSpPr>
        <p:spPr>
          <a:xfrm>
            <a:off x="2857500" y="512763"/>
            <a:ext cx="3429000" cy="25669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9:notes"/>
          <p:cNvSpPr txBox="1"/>
          <p:nvPr>
            <p:ph idx="1" type="body"/>
          </p:nvPr>
        </p:nvSpPr>
        <p:spPr>
          <a:xfrm>
            <a:off x="914400" y="3251200"/>
            <a:ext cx="7315200" cy="308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9</a:t>
            </a:r>
            <a:endParaRPr/>
          </a:p>
        </p:txBody>
      </p:sp>
      <p:sp>
        <p:nvSpPr>
          <p:cNvPr id="332" name="Google Shape;332;p9:notes"/>
          <p:cNvSpPr txBox="1"/>
          <p:nvPr>
            <p:ph idx="11" type="ftr"/>
          </p:nvPr>
        </p:nvSpPr>
        <p:spPr>
          <a:xfrm>
            <a:off x="0" y="6502400"/>
            <a:ext cx="3962400" cy="341313"/>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t/>
            </a:r>
            <a:endParaRPr sz="1200"/>
          </a:p>
        </p:txBody>
      </p:sp>
      <p:sp>
        <p:nvSpPr>
          <p:cNvPr id="333" name="Google Shape;333;p9:notes"/>
          <p:cNvSpPr txBox="1"/>
          <p:nvPr>
            <p:ph idx="12" type="sldNum"/>
          </p:nvPr>
        </p:nvSpPr>
        <p:spPr>
          <a:xfrm>
            <a:off x="5180013" y="6502400"/>
            <a:ext cx="3962400" cy="341313"/>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r>
              <a:rPr b="0" i="0" lang="en-US" sz="1200" u="none" cap="none" strike="noStrike">
                <a:solidFill>
                  <a:schemeClr val="dk1"/>
                </a:solidFill>
                <a:latin typeface="Calibri"/>
                <a:ea typeface="Calibri"/>
                <a:cs typeface="Calibri"/>
                <a:sym typeface="Calibri"/>
              </a:rPr>
              <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0"/>
          <p:cNvSpPr/>
          <p:nvPr>
            <p:ph idx="2" type="pic"/>
          </p:nvPr>
        </p:nvSpPr>
        <p:spPr>
          <a:xfrm>
            <a:off x="1792288" y="612775"/>
            <a:ext cx="5486400" cy="4114800"/>
          </a:xfrm>
          <a:prstGeom prst="rect">
            <a:avLst/>
          </a:prstGeom>
          <a:noFill/>
          <a:ln>
            <a:noFill/>
          </a:ln>
        </p:spPr>
      </p:sp>
      <p:sp>
        <p:nvSpPr>
          <p:cNvPr id="68" name="Google Shape;68;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hyperlink" Target="https://gamma.app/?utm_source=made-with-gamma" TargetMode="External"/><Relationship Id="rId5" Type="http://schemas.openxmlformats.org/officeDocument/2006/relationships/image" Target="../media/image9.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hyperlink" Target="https://gamma.app/?utm_source=made-with-gamma" TargetMode="External"/><Relationship Id="rId5" Type="http://schemas.openxmlformats.org/officeDocument/2006/relationships/image" Target="../media/image9.png"/><Relationship Id="rId6"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hyperlink" Target="https://gamma.app/?utm_source=made-with-gamma" TargetMode="External"/><Relationship Id="rId5" Type="http://schemas.openxmlformats.org/officeDocument/2006/relationships/image" Target="../media/image9.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hyperlink" Target="https://gamma.app/?utm_source=made-with-gamma" TargetMode="External"/><Relationship Id="rId10" Type="http://schemas.openxmlformats.org/officeDocument/2006/relationships/image" Target="../media/image10.png"/><Relationship Id="rId9"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13.png"/><Relationship Id="rId11" Type="http://schemas.openxmlformats.org/officeDocument/2006/relationships/image" Target="../media/image16.png"/><Relationship Id="rId10" Type="http://schemas.openxmlformats.org/officeDocument/2006/relationships/image" Target="../media/image15.png"/><Relationship Id="rId9"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8.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descr="preencoded.png" id="92" name="Google Shape;92;p1"/>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93" name="Google Shape;93;p1"/>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94" name="Google Shape;94;p1">
            <a:hlinkClick r:id="rId4"/>
          </p:cNvPr>
          <p:cNvSpPr/>
          <p:nvPr/>
        </p:nvSpPr>
        <p:spPr>
          <a:xfrm>
            <a:off x="16049019" y="9686925"/>
            <a:ext cx="2153221" cy="514350"/>
          </a:xfrm>
          <a:custGeom>
            <a:rect b="b" l="l" r="r" t="t"/>
            <a:pathLst>
              <a:path extrusionOk="0" h="685800" w="2870962">
                <a:moveTo>
                  <a:pt x="0" y="0"/>
                </a:moveTo>
                <a:lnTo>
                  <a:pt x="2870962" y="0"/>
                </a:lnTo>
                <a:lnTo>
                  <a:pt x="2870962" y="685800"/>
                </a:lnTo>
                <a:lnTo>
                  <a:pt x="0" y="685800"/>
                </a:lnTo>
                <a:lnTo>
                  <a:pt x="0" y="0"/>
                </a:lnTo>
                <a:close/>
              </a:path>
            </a:pathLst>
          </a:custGeom>
          <a:blipFill rotWithShape="1">
            <a:blip r:embed="rId5">
              <a:alphaModFix/>
            </a:blip>
            <a:stretch>
              <a:fillRect b="0" l="0" r="0" t="0"/>
            </a:stretch>
          </a:blipFill>
          <a:ln>
            <a:noFill/>
          </a:ln>
        </p:spPr>
      </p:sp>
      <p:sp>
        <p:nvSpPr>
          <p:cNvPr descr="preencoded.png" id="95" name="Google Shape;95;p1"/>
          <p:cNvSpPr/>
          <p:nvPr/>
        </p:nvSpPr>
        <p:spPr>
          <a:xfrm>
            <a:off x="11430000" y="0"/>
            <a:ext cx="6858000" cy="10287000"/>
          </a:xfrm>
          <a:custGeom>
            <a:rect b="b" l="l" r="r" t="t"/>
            <a:pathLst>
              <a:path extrusionOk="0" h="13716000" w="9144000">
                <a:moveTo>
                  <a:pt x="0" y="0"/>
                </a:moveTo>
                <a:lnTo>
                  <a:pt x="9144000" y="0"/>
                </a:lnTo>
                <a:lnTo>
                  <a:pt x="9144000" y="13716000"/>
                </a:lnTo>
                <a:lnTo>
                  <a:pt x="0" y="13716000"/>
                </a:lnTo>
                <a:lnTo>
                  <a:pt x="0" y="0"/>
                </a:lnTo>
                <a:close/>
              </a:path>
            </a:pathLst>
          </a:custGeom>
          <a:blipFill rotWithShape="1">
            <a:blip r:embed="rId6">
              <a:alphaModFix/>
            </a:blip>
            <a:stretch>
              <a:fillRect b="0" l="0" r="0" t="0"/>
            </a:stretch>
          </a:blipFill>
          <a:ln>
            <a:noFill/>
          </a:ln>
        </p:spPr>
      </p:sp>
      <p:sp>
        <p:nvSpPr>
          <p:cNvPr id="96" name="Google Shape;96;p1"/>
          <p:cNvSpPr txBox="1"/>
          <p:nvPr/>
        </p:nvSpPr>
        <p:spPr>
          <a:xfrm>
            <a:off x="1079748" y="3485257"/>
            <a:ext cx="9270504" cy="1715690"/>
          </a:xfrm>
          <a:prstGeom prst="rect">
            <a:avLst/>
          </a:prstGeom>
          <a:noFill/>
          <a:ln>
            <a:noFill/>
          </a:ln>
        </p:spPr>
        <p:txBody>
          <a:bodyPr anchorCtr="0" anchor="t" bIns="0" lIns="0" spcFirstLastPara="1" rIns="0" wrap="square" tIns="0">
            <a:spAutoFit/>
          </a:bodyPr>
          <a:lstStyle/>
          <a:p>
            <a:pPr indent="0" lvl="0" marL="0" marR="0" rtl="0" algn="l">
              <a:lnSpc>
                <a:spcPct val="124717"/>
              </a:lnSpc>
              <a:spcBef>
                <a:spcPts val="0"/>
              </a:spcBef>
              <a:spcAft>
                <a:spcPts val="0"/>
              </a:spcAft>
              <a:buNone/>
            </a:pPr>
            <a:r>
              <a:rPr b="0" i="0" lang="en-US" sz="5312" u="none" cap="none" strike="noStrike">
                <a:solidFill>
                  <a:srgbClr val="F5F0F0"/>
                </a:solidFill>
                <a:latin typeface="Merriweather"/>
                <a:ea typeface="Merriweather"/>
                <a:cs typeface="Merriweather"/>
                <a:sym typeface="Merriweather"/>
              </a:rPr>
              <a:t>Organizarea Conferinței Studențești 2025</a:t>
            </a:r>
            <a:endParaRPr/>
          </a:p>
        </p:txBody>
      </p:sp>
      <p:sp>
        <p:nvSpPr>
          <p:cNvPr id="97" name="Google Shape;97;p1"/>
          <p:cNvSpPr txBox="1"/>
          <p:nvPr/>
        </p:nvSpPr>
        <p:spPr>
          <a:xfrm>
            <a:off x="1079748" y="5520035"/>
            <a:ext cx="9270504" cy="517624"/>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Echipa Design, Promovare și Comunicare Media</a:t>
            </a:r>
            <a:endParaRPr/>
          </a:p>
        </p:txBody>
      </p:sp>
      <p:sp>
        <p:nvSpPr>
          <p:cNvPr id="98" name="Google Shape;98;p1"/>
          <p:cNvSpPr txBox="1"/>
          <p:nvPr/>
        </p:nvSpPr>
        <p:spPr>
          <a:xfrm>
            <a:off x="1079748" y="6255544"/>
            <a:ext cx="9270504" cy="517624"/>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Raport privind gestionarea proiectului prin platforma Trello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descr="preencoded.png" id="360" name="Google Shape;360;p10"/>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361" name="Google Shape;361;p10"/>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362" name="Google Shape;362;p10">
            <a:hlinkClick r:id="rId4"/>
          </p:cNvPr>
          <p:cNvSpPr/>
          <p:nvPr/>
        </p:nvSpPr>
        <p:spPr>
          <a:xfrm>
            <a:off x="16049019" y="9686925"/>
            <a:ext cx="2153221" cy="514350"/>
          </a:xfrm>
          <a:custGeom>
            <a:rect b="b" l="l" r="r" t="t"/>
            <a:pathLst>
              <a:path extrusionOk="0" h="685800" w="2870962">
                <a:moveTo>
                  <a:pt x="0" y="0"/>
                </a:moveTo>
                <a:lnTo>
                  <a:pt x="2870962" y="0"/>
                </a:lnTo>
                <a:lnTo>
                  <a:pt x="2870962" y="685800"/>
                </a:lnTo>
                <a:lnTo>
                  <a:pt x="0" y="685800"/>
                </a:lnTo>
                <a:lnTo>
                  <a:pt x="0" y="0"/>
                </a:lnTo>
                <a:close/>
              </a:path>
            </a:pathLst>
          </a:custGeom>
          <a:blipFill rotWithShape="1">
            <a:blip r:embed="rId5">
              <a:alphaModFix/>
            </a:blip>
            <a:stretch>
              <a:fillRect b="0" l="0" r="0" t="0"/>
            </a:stretch>
          </a:blipFill>
          <a:ln>
            <a:noFill/>
          </a:ln>
        </p:spPr>
      </p:sp>
      <p:sp>
        <p:nvSpPr>
          <p:cNvPr descr="preencoded.png" id="363" name="Google Shape;363;p10"/>
          <p:cNvSpPr/>
          <p:nvPr/>
        </p:nvSpPr>
        <p:spPr>
          <a:xfrm>
            <a:off x="11430000" y="0"/>
            <a:ext cx="6858000" cy="10287000"/>
          </a:xfrm>
          <a:custGeom>
            <a:rect b="b" l="l" r="r" t="t"/>
            <a:pathLst>
              <a:path extrusionOk="0" h="13716000" w="9144000">
                <a:moveTo>
                  <a:pt x="0" y="0"/>
                </a:moveTo>
                <a:lnTo>
                  <a:pt x="9144000" y="0"/>
                </a:lnTo>
                <a:lnTo>
                  <a:pt x="9144000" y="13716000"/>
                </a:lnTo>
                <a:lnTo>
                  <a:pt x="0" y="13716000"/>
                </a:lnTo>
                <a:lnTo>
                  <a:pt x="0" y="0"/>
                </a:lnTo>
                <a:close/>
              </a:path>
            </a:pathLst>
          </a:custGeom>
          <a:blipFill rotWithShape="1">
            <a:blip r:embed="rId6">
              <a:alphaModFix/>
            </a:blip>
            <a:stretch>
              <a:fillRect b="0" l="0" r="0" t="0"/>
            </a:stretch>
          </a:blipFill>
          <a:ln>
            <a:noFill/>
          </a:ln>
        </p:spPr>
      </p:sp>
      <p:sp>
        <p:nvSpPr>
          <p:cNvPr id="364" name="Google Shape;364;p10"/>
          <p:cNvSpPr txBox="1"/>
          <p:nvPr/>
        </p:nvSpPr>
        <p:spPr>
          <a:xfrm>
            <a:off x="974526" y="735211"/>
            <a:ext cx="9480948" cy="1551385"/>
          </a:xfrm>
          <a:prstGeom prst="rect">
            <a:avLst/>
          </a:prstGeom>
          <a:noFill/>
          <a:ln>
            <a:noFill/>
          </a:ln>
        </p:spPr>
        <p:txBody>
          <a:bodyPr anchorCtr="0" anchor="t" bIns="0" lIns="0" spcFirstLastPara="1" rIns="0" wrap="square" tIns="0">
            <a:spAutoFit/>
          </a:bodyPr>
          <a:lstStyle/>
          <a:p>
            <a:pPr indent="0" lvl="0" marL="0" marR="0" rtl="0" algn="l">
              <a:lnSpc>
                <a:spcPct val="124989"/>
              </a:lnSpc>
              <a:spcBef>
                <a:spcPts val="0"/>
              </a:spcBef>
              <a:spcAft>
                <a:spcPts val="0"/>
              </a:spcAft>
              <a:buNone/>
            </a:pPr>
            <a:r>
              <a:rPr b="0" i="0" lang="en-US" sz="4750" u="none" cap="none" strike="noStrike">
                <a:solidFill>
                  <a:srgbClr val="F5F0F0"/>
                </a:solidFill>
                <a:latin typeface="Merriweather"/>
                <a:ea typeface="Merriweather"/>
                <a:cs typeface="Merriweather"/>
                <a:sym typeface="Merriweather"/>
              </a:rPr>
              <a:t>Concluzii și Perspective pentru Viitor</a:t>
            </a:r>
            <a:endParaRPr/>
          </a:p>
        </p:txBody>
      </p:sp>
      <p:sp>
        <p:nvSpPr>
          <p:cNvPr id="365" name="Google Shape;365;p10"/>
          <p:cNvSpPr txBox="1"/>
          <p:nvPr/>
        </p:nvSpPr>
        <p:spPr>
          <a:xfrm>
            <a:off x="974526" y="2575769"/>
            <a:ext cx="9480948" cy="2414885"/>
          </a:xfrm>
          <a:prstGeom prst="rect">
            <a:avLst/>
          </a:prstGeom>
          <a:noFill/>
          <a:ln>
            <a:noFill/>
          </a:ln>
        </p:spPr>
        <p:txBody>
          <a:bodyPr anchorCtr="0" anchor="t" bIns="0" lIns="0" spcFirstLastPara="1" rIns="0" wrap="square" tIns="0">
            <a:spAutoFit/>
          </a:bodyPr>
          <a:lstStyle/>
          <a:p>
            <a:pPr indent="0" lvl="0" marL="0" marR="0" rtl="0" algn="l">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Platforma Trello a demonstrat că este un instrument esențial pentru organizarea și gestionarea proiectelor colaborative. În ciuda unor dificultăți minore la început (curba de învățare pentru unii membri, complexitatea unor sarcini care au necesitat revizuiri multiple), beneficiile utilizării acestei platforme au depășit cu mult așteptările. Echipa noastră a reușit să livreze materialele de promovare în timp util, să mențină o comunicare clară și să se adapteze rapid la schimbări.</a:t>
            </a:r>
            <a:endParaRPr/>
          </a:p>
        </p:txBody>
      </p:sp>
      <p:grpSp>
        <p:nvGrpSpPr>
          <p:cNvPr id="366" name="Google Shape;366;p10"/>
          <p:cNvGrpSpPr/>
          <p:nvPr/>
        </p:nvGrpSpPr>
        <p:grpSpPr>
          <a:xfrm>
            <a:off x="969764" y="5259884"/>
            <a:ext cx="9490519" cy="1822132"/>
            <a:chOff x="0" y="0"/>
            <a:chExt cx="12654026" cy="2429510"/>
          </a:xfrm>
        </p:grpSpPr>
        <p:sp>
          <p:nvSpPr>
            <p:cNvPr id="367" name="Google Shape;367;p10"/>
            <p:cNvSpPr/>
            <p:nvPr/>
          </p:nvSpPr>
          <p:spPr>
            <a:xfrm>
              <a:off x="6350" y="6350"/>
              <a:ext cx="12641326" cy="2416810"/>
            </a:xfrm>
            <a:custGeom>
              <a:rect b="b" l="l" r="r" t="t"/>
              <a:pathLst>
                <a:path extrusionOk="0" h="2416810" w="12641326">
                  <a:moveTo>
                    <a:pt x="0" y="136398"/>
                  </a:moveTo>
                  <a:cubicBezTo>
                    <a:pt x="0" y="61087"/>
                    <a:pt x="61341" y="0"/>
                    <a:pt x="137033" y="0"/>
                  </a:cubicBezTo>
                  <a:lnTo>
                    <a:pt x="12504293" y="0"/>
                  </a:lnTo>
                  <a:cubicBezTo>
                    <a:pt x="12579985" y="0"/>
                    <a:pt x="12641326" y="61087"/>
                    <a:pt x="12641326" y="136398"/>
                  </a:cubicBezTo>
                  <a:lnTo>
                    <a:pt x="12641326" y="2280285"/>
                  </a:lnTo>
                  <a:cubicBezTo>
                    <a:pt x="12641326" y="2355596"/>
                    <a:pt x="12579985" y="2416683"/>
                    <a:pt x="12504293" y="2416683"/>
                  </a:cubicBezTo>
                  <a:lnTo>
                    <a:pt x="137033" y="2416683"/>
                  </a:lnTo>
                  <a:cubicBezTo>
                    <a:pt x="61341" y="2416810"/>
                    <a:pt x="0" y="2355723"/>
                    <a:pt x="0" y="2280285"/>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0"/>
            <p:cNvSpPr/>
            <p:nvPr/>
          </p:nvSpPr>
          <p:spPr>
            <a:xfrm>
              <a:off x="0" y="0"/>
              <a:ext cx="12654026" cy="2429510"/>
            </a:xfrm>
            <a:custGeom>
              <a:rect b="b" l="l" r="r" t="t"/>
              <a:pathLst>
                <a:path extrusionOk="0" h="2429510" w="12654026">
                  <a:moveTo>
                    <a:pt x="0" y="142748"/>
                  </a:moveTo>
                  <a:cubicBezTo>
                    <a:pt x="0" y="63881"/>
                    <a:pt x="64262" y="0"/>
                    <a:pt x="143383" y="0"/>
                  </a:cubicBezTo>
                  <a:lnTo>
                    <a:pt x="12510643" y="0"/>
                  </a:lnTo>
                  <a:lnTo>
                    <a:pt x="12510643" y="6350"/>
                  </a:lnTo>
                  <a:lnTo>
                    <a:pt x="12510643" y="0"/>
                  </a:lnTo>
                  <a:cubicBezTo>
                    <a:pt x="12589764" y="0"/>
                    <a:pt x="12654026" y="63881"/>
                    <a:pt x="12654026" y="142748"/>
                  </a:cubicBezTo>
                  <a:lnTo>
                    <a:pt x="12647676" y="142748"/>
                  </a:lnTo>
                  <a:lnTo>
                    <a:pt x="12654026" y="142748"/>
                  </a:lnTo>
                  <a:lnTo>
                    <a:pt x="12654026" y="2286635"/>
                  </a:lnTo>
                  <a:lnTo>
                    <a:pt x="12647676" y="2286635"/>
                  </a:lnTo>
                  <a:lnTo>
                    <a:pt x="12654026" y="2286635"/>
                  </a:lnTo>
                  <a:cubicBezTo>
                    <a:pt x="12654026" y="2365502"/>
                    <a:pt x="12589764" y="2429383"/>
                    <a:pt x="12510643" y="2429383"/>
                  </a:cubicBezTo>
                  <a:lnTo>
                    <a:pt x="12510643" y="2423033"/>
                  </a:lnTo>
                  <a:lnTo>
                    <a:pt x="12510643" y="2429383"/>
                  </a:lnTo>
                  <a:lnTo>
                    <a:pt x="143383" y="2429383"/>
                  </a:lnTo>
                  <a:lnTo>
                    <a:pt x="143383" y="2423033"/>
                  </a:lnTo>
                  <a:lnTo>
                    <a:pt x="143383" y="2429383"/>
                  </a:lnTo>
                  <a:cubicBezTo>
                    <a:pt x="64262" y="2429510"/>
                    <a:pt x="0" y="2365502"/>
                    <a:pt x="0" y="2286635"/>
                  </a:cubicBezTo>
                  <a:lnTo>
                    <a:pt x="0" y="142748"/>
                  </a:lnTo>
                  <a:lnTo>
                    <a:pt x="6350" y="142748"/>
                  </a:lnTo>
                  <a:lnTo>
                    <a:pt x="0" y="142748"/>
                  </a:lnTo>
                  <a:moveTo>
                    <a:pt x="12700" y="142748"/>
                  </a:moveTo>
                  <a:lnTo>
                    <a:pt x="12700" y="2286635"/>
                  </a:lnTo>
                  <a:lnTo>
                    <a:pt x="6350" y="2286635"/>
                  </a:lnTo>
                  <a:lnTo>
                    <a:pt x="12700" y="2286635"/>
                  </a:lnTo>
                  <a:cubicBezTo>
                    <a:pt x="12700" y="2358517"/>
                    <a:pt x="71120" y="2416683"/>
                    <a:pt x="143383" y="2416683"/>
                  </a:cubicBezTo>
                  <a:lnTo>
                    <a:pt x="12510643" y="2416683"/>
                  </a:lnTo>
                  <a:cubicBezTo>
                    <a:pt x="12582778" y="2416683"/>
                    <a:pt x="12641326" y="2358390"/>
                    <a:pt x="12641326" y="2286635"/>
                  </a:cubicBezTo>
                  <a:lnTo>
                    <a:pt x="12641326" y="142748"/>
                  </a:lnTo>
                  <a:cubicBezTo>
                    <a:pt x="12641326" y="70866"/>
                    <a:pt x="12582906" y="12700"/>
                    <a:pt x="12510643" y="12700"/>
                  </a:cubicBezTo>
                  <a:lnTo>
                    <a:pt x="143383" y="12700"/>
                  </a:lnTo>
                  <a:lnTo>
                    <a:pt x="143383" y="6350"/>
                  </a:lnTo>
                  <a:lnTo>
                    <a:pt x="143383" y="12700"/>
                  </a:lnTo>
                  <a:cubicBezTo>
                    <a:pt x="71120" y="12700"/>
                    <a:pt x="12700" y="70993"/>
                    <a:pt x="12700" y="142748"/>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10"/>
          <p:cNvSpPr txBox="1"/>
          <p:nvPr/>
        </p:nvSpPr>
        <p:spPr>
          <a:xfrm>
            <a:off x="1227684" y="5508277"/>
            <a:ext cx="3045619" cy="390079"/>
          </a:xfrm>
          <a:prstGeom prst="rect">
            <a:avLst/>
          </a:prstGeom>
          <a:noFill/>
          <a:ln>
            <a:noFill/>
          </a:ln>
        </p:spPr>
        <p:txBody>
          <a:bodyPr anchorCtr="0" anchor="t" bIns="0" lIns="0" spcFirstLastPara="1" rIns="0" wrap="square" tIns="0">
            <a:spAutoFit/>
          </a:bodyPr>
          <a:lstStyle/>
          <a:p>
            <a:pPr indent="0" lvl="0" marL="0" marR="0" rtl="0" algn="l">
              <a:lnSpc>
                <a:spcPct val="123663"/>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Lecții Învățate</a:t>
            </a:r>
            <a:endParaRPr/>
          </a:p>
        </p:txBody>
      </p:sp>
      <p:sp>
        <p:nvSpPr>
          <p:cNvPr id="370" name="Google Shape;370;p10"/>
          <p:cNvSpPr txBox="1"/>
          <p:nvPr/>
        </p:nvSpPr>
        <p:spPr>
          <a:xfrm>
            <a:off x="1227684" y="5968305"/>
            <a:ext cx="8974634" cy="855761"/>
          </a:xfrm>
          <a:prstGeom prst="rect">
            <a:avLst/>
          </a:prstGeom>
          <a:noFill/>
          <a:ln>
            <a:noFill/>
          </a:ln>
        </p:spPr>
        <p:txBody>
          <a:bodyPr anchorCtr="0" anchor="t" bIns="0" lIns="0" spcFirstLastPara="1" rIns="0" wrap="square" tIns="0">
            <a:spAutoFit/>
          </a:bodyPr>
          <a:lstStyle/>
          <a:p>
            <a:pPr indent="0" lvl="0" marL="0" marR="0" rtl="0" algn="l">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Importanța structurii, transparenței și comunicării clare în lucrul de echipă. Trello a fost cheia succesului organizării Conferinței Studențești 2025.</a:t>
            </a:r>
            <a:endParaRPr/>
          </a:p>
        </p:txBody>
      </p:sp>
      <p:grpSp>
        <p:nvGrpSpPr>
          <p:cNvPr id="371" name="Google Shape;371;p10"/>
          <p:cNvGrpSpPr/>
          <p:nvPr/>
        </p:nvGrpSpPr>
        <p:grpSpPr>
          <a:xfrm>
            <a:off x="969764" y="7316092"/>
            <a:ext cx="9490425" cy="2211896"/>
            <a:chOff x="0" y="0"/>
            <a:chExt cx="12653900" cy="2949194"/>
          </a:xfrm>
        </p:grpSpPr>
        <p:sp>
          <p:nvSpPr>
            <p:cNvPr id="372" name="Google Shape;372;p10"/>
            <p:cNvSpPr/>
            <p:nvPr/>
          </p:nvSpPr>
          <p:spPr>
            <a:xfrm>
              <a:off x="6350" y="6350"/>
              <a:ext cx="12641200" cy="2936494"/>
            </a:xfrm>
            <a:custGeom>
              <a:rect b="b" l="l" r="r" t="t"/>
              <a:pathLst>
                <a:path extrusionOk="0" h="2936494" w="12641200">
                  <a:moveTo>
                    <a:pt x="0" y="136398"/>
                  </a:moveTo>
                  <a:cubicBezTo>
                    <a:pt x="0" y="61087"/>
                    <a:pt x="61341" y="0"/>
                    <a:pt x="136906" y="0"/>
                  </a:cubicBezTo>
                  <a:lnTo>
                    <a:pt x="12504293" y="0"/>
                  </a:lnTo>
                  <a:cubicBezTo>
                    <a:pt x="12579858" y="0"/>
                    <a:pt x="12641200" y="61087"/>
                    <a:pt x="12641200" y="136398"/>
                  </a:cubicBezTo>
                  <a:lnTo>
                    <a:pt x="12641200" y="2799969"/>
                  </a:lnTo>
                  <a:cubicBezTo>
                    <a:pt x="12641200" y="2875280"/>
                    <a:pt x="12579858" y="2936367"/>
                    <a:pt x="12504293" y="2936367"/>
                  </a:cubicBezTo>
                  <a:lnTo>
                    <a:pt x="136906" y="2936367"/>
                  </a:lnTo>
                  <a:cubicBezTo>
                    <a:pt x="61341" y="2936494"/>
                    <a:pt x="0" y="2875407"/>
                    <a:pt x="0" y="2799969"/>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0"/>
            <p:cNvSpPr/>
            <p:nvPr/>
          </p:nvSpPr>
          <p:spPr>
            <a:xfrm>
              <a:off x="0" y="0"/>
              <a:ext cx="12653900" cy="2949194"/>
            </a:xfrm>
            <a:custGeom>
              <a:rect b="b" l="l" r="r" t="t"/>
              <a:pathLst>
                <a:path extrusionOk="0" h="2949194" w="12653900">
                  <a:moveTo>
                    <a:pt x="0" y="142748"/>
                  </a:moveTo>
                  <a:cubicBezTo>
                    <a:pt x="0" y="63881"/>
                    <a:pt x="64135" y="0"/>
                    <a:pt x="143256" y="0"/>
                  </a:cubicBezTo>
                  <a:lnTo>
                    <a:pt x="12510643" y="0"/>
                  </a:lnTo>
                  <a:lnTo>
                    <a:pt x="12510643" y="6350"/>
                  </a:lnTo>
                  <a:lnTo>
                    <a:pt x="12510643" y="0"/>
                  </a:lnTo>
                  <a:cubicBezTo>
                    <a:pt x="12589764" y="0"/>
                    <a:pt x="12653900" y="63881"/>
                    <a:pt x="12653900" y="142748"/>
                  </a:cubicBezTo>
                  <a:lnTo>
                    <a:pt x="12647550" y="142748"/>
                  </a:lnTo>
                  <a:lnTo>
                    <a:pt x="12653900" y="142748"/>
                  </a:lnTo>
                  <a:lnTo>
                    <a:pt x="12653900" y="2806319"/>
                  </a:lnTo>
                  <a:lnTo>
                    <a:pt x="12647550" y="2806319"/>
                  </a:lnTo>
                  <a:lnTo>
                    <a:pt x="12653900" y="2806319"/>
                  </a:lnTo>
                  <a:cubicBezTo>
                    <a:pt x="12653900" y="2885186"/>
                    <a:pt x="12589764" y="2949067"/>
                    <a:pt x="12510643" y="2949067"/>
                  </a:cubicBezTo>
                  <a:lnTo>
                    <a:pt x="12510643" y="2942717"/>
                  </a:lnTo>
                  <a:lnTo>
                    <a:pt x="12510643" y="2949067"/>
                  </a:lnTo>
                  <a:lnTo>
                    <a:pt x="143256" y="2949067"/>
                  </a:lnTo>
                  <a:lnTo>
                    <a:pt x="143256" y="2942717"/>
                  </a:lnTo>
                  <a:lnTo>
                    <a:pt x="143256" y="2949067"/>
                  </a:lnTo>
                  <a:cubicBezTo>
                    <a:pt x="64135" y="2949194"/>
                    <a:pt x="0" y="2885313"/>
                    <a:pt x="0" y="2806319"/>
                  </a:cubicBezTo>
                  <a:lnTo>
                    <a:pt x="0" y="142748"/>
                  </a:lnTo>
                  <a:lnTo>
                    <a:pt x="6350" y="142748"/>
                  </a:lnTo>
                  <a:lnTo>
                    <a:pt x="0" y="142748"/>
                  </a:lnTo>
                  <a:moveTo>
                    <a:pt x="12700" y="142748"/>
                  </a:moveTo>
                  <a:lnTo>
                    <a:pt x="12700" y="2806319"/>
                  </a:lnTo>
                  <a:lnTo>
                    <a:pt x="6350" y="2806319"/>
                  </a:lnTo>
                  <a:lnTo>
                    <a:pt x="12700" y="2806319"/>
                  </a:lnTo>
                  <a:cubicBezTo>
                    <a:pt x="12700" y="2878201"/>
                    <a:pt x="71120" y="2936367"/>
                    <a:pt x="143256" y="2936367"/>
                  </a:cubicBezTo>
                  <a:lnTo>
                    <a:pt x="12510643" y="2936367"/>
                  </a:lnTo>
                  <a:cubicBezTo>
                    <a:pt x="12582779" y="2936367"/>
                    <a:pt x="12641200" y="2878074"/>
                    <a:pt x="12641200" y="2806319"/>
                  </a:cubicBezTo>
                  <a:lnTo>
                    <a:pt x="12641200" y="142748"/>
                  </a:lnTo>
                  <a:cubicBezTo>
                    <a:pt x="12641200" y="70866"/>
                    <a:pt x="12582779" y="12700"/>
                    <a:pt x="12510643" y="12700"/>
                  </a:cubicBezTo>
                  <a:lnTo>
                    <a:pt x="143256" y="12700"/>
                  </a:lnTo>
                  <a:lnTo>
                    <a:pt x="143256" y="6350"/>
                  </a:lnTo>
                  <a:lnTo>
                    <a:pt x="143256" y="12700"/>
                  </a:lnTo>
                  <a:cubicBezTo>
                    <a:pt x="71120" y="12700"/>
                    <a:pt x="12700" y="70993"/>
                    <a:pt x="12700" y="142748"/>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0"/>
          <p:cNvSpPr txBox="1"/>
          <p:nvPr/>
        </p:nvSpPr>
        <p:spPr>
          <a:xfrm>
            <a:off x="1227684" y="7564488"/>
            <a:ext cx="3780133" cy="369887"/>
          </a:xfrm>
          <a:prstGeom prst="rect">
            <a:avLst/>
          </a:prstGeom>
          <a:noFill/>
          <a:ln>
            <a:noFill/>
          </a:ln>
        </p:spPr>
        <p:txBody>
          <a:bodyPr anchorCtr="0" anchor="t" bIns="0" lIns="0" spcFirstLastPara="1" rIns="0" wrap="square" tIns="0">
            <a:spAutoFit/>
          </a:bodyPr>
          <a:lstStyle/>
          <a:p>
            <a:pPr indent="0" lvl="0" marL="0" marR="0" rtl="0" algn="l">
              <a:lnSpc>
                <a:spcPct val="123663"/>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Recomandări Viitoare</a:t>
            </a:r>
            <a:endParaRPr/>
          </a:p>
        </p:txBody>
      </p:sp>
      <p:sp>
        <p:nvSpPr>
          <p:cNvPr id="375" name="Google Shape;375;p10"/>
          <p:cNvSpPr txBox="1"/>
          <p:nvPr/>
        </p:nvSpPr>
        <p:spPr>
          <a:xfrm>
            <a:off x="1227684" y="8024515"/>
            <a:ext cx="8974634" cy="1245543"/>
          </a:xfrm>
          <a:prstGeom prst="rect">
            <a:avLst/>
          </a:prstGeom>
          <a:noFill/>
          <a:ln>
            <a:noFill/>
          </a:ln>
        </p:spPr>
        <p:txBody>
          <a:bodyPr anchorCtr="0" anchor="t" bIns="0" lIns="0" spcFirstLastPara="1" rIns="0" wrap="square" tIns="0">
            <a:spAutoFit/>
          </a:bodyPr>
          <a:lstStyle/>
          <a:p>
            <a:pPr indent="0" lvl="0" marL="0" marR="0" rtl="0" algn="l">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Continuarea utilizării Trello pentru proiecte viitoare, posibil cu funcții avansate (Power-Ups) și antrenament inițial mai detaliat pentru noi membri ai echipei.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descr="preencoded.png" id="107" name="Google Shape;107;p2"/>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108" name="Google Shape;108;p2"/>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109" name="Google Shape;109;p2"/>
          <p:cNvSpPr/>
          <p:nvPr/>
        </p:nvSpPr>
        <p:spPr>
          <a:xfrm>
            <a:off x="0" y="0"/>
            <a:ext cx="6858000" cy="10287000"/>
          </a:xfrm>
          <a:custGeom>
            <a:rect b="b" l="l" r="r" t="t"/>
            <a:pathLst>
              <a:path extrusionOk="0" h="13716000" w="9144000">
                <a:moveTo>
                  <a:pt x="0" y="0"/>
                </a:moveTo>
                <a:lnTo>
                  <a:pt x="9144000" y="0"/>
                </a:lnTo>
                <a:lnTo>
                  <a:pt x="9144000" y="13716000"/>
                </a:lnTo>
                <a:lnTo>
                  <a:pt x="0" y="13716000"/>
                </a:lnTo>
                <a:lnTo>
                  <a:pt x="0" y="0"/>
                </a:lnTo>
                <a:close/>
              </a:path>
            </a:pathLst>
          </a:custGeom>
          <a:blipFill rotWithShape="1">
            <a:blip r:embed="rId4">
              <a:alphaModFix/>
            </a:blip>
            <a:stretch>
              <a:fillRect b="0" l="0" r="0" t="0"/>
            </a:stretch>
          </a:blipFill>
          <a:ln>
            <a:noFill/>
          </a:ln>
        </p:spPr>
      </p:sp>
      <p:sp>
        <p:nvSpPr>
          <p:cNvPr id="110" name="Google Shape;110;p2"/>
          <p:cNvSpPr txBox="1"/>
          <p:nvPr/>
        </p:nvSpPr>
        <p:spPr>
          <a:xfrm>
            <a:off x="7937747" y="1307306"/>
            <a:ext cx="9270504" cy="1715690"/>
          </a:xfrm>
          <a:prstGeom prst="rect">
            <a:avLst/>
          </a:prstGeom>
          <a:noFill/>
          <a:ln>
            <a:noFill/>
          </a:ln>
        </p:spPr>
        <p:txBody>
          <a:bodyPr anchorCtr="0" anchor="t" bIns="0" lIns="0" spcFirstLastPara="1" rIns="0" wrap="square" tIns="0">
            <a:spAutoFit/>
          </a:bodyPr>
          <a:lstStyle/>
          <a:p>
            <a:pPr indent="0" lvl="0" marL="0" marR="0" rtl="0" algn="l">
              <a:lnSpc>
                <a:spcPct val="124717"/>
              </a:lnSpc>
              <a:spcBef>
                <a:spcPts val="0"/>
              </a:spcBef>
              <a:spcAft>
                <a:spcPts val="0"/>
              </a:spcAft>
              <a:buNone/>
            </a:pPr>
            <a:r>
              <a:rPr b="0" i="0" lang="en-US" sz="5312" u="none" cap="none" strike="noStrike">
                <a:solidFill>
                  <a:srgbClr val="F5F0F0"/>
                </a:solidFill>
                <a:latin typeface="Merriweather"/>
                <a:ea typeface="Merriweather"/>
                <a:cs typeface="Merriweather"/>
                <a:sym typeface="Merriweather"/>
              </a:rPr>
              <a:t>Scopul și Tema Boardului Trello</a:t>
            </a:r>
            <a:endParaRPr/>
          </a:p>
        </p:txBody>
      </p:sp>
      <p:sp>
        <p:nvSpPr>
          <p:cNvPr id="111" name="Google Shape;111;p2"/>
          <p:cNvSpPr txBox="1"/>
          <p:nvPr/>
        </p:nvSpPr>
        <p:spPr>
          <a:xfrm>
            <a:off x="7937747" y="3678585"/>
            <a:ext cx="3374529" cy="440680"/>
          </a:xfrm>
          <a:prstGeom prst="rect">
            <a:avLst/>
          </a:prstGeom>
          <a:noFill/>
          <a:ln>
            <a:noFill/>
          </a:ln>
        </p:spPr>
        <p:txBody>
          <a:bodyPr anchorCtr="0" anchor="t" bIns="0" lIns="0" spcFirstLastPara="1" rIns="0" wrap="square" tIns="0">
            <a:spAutoFit/>
          </a:bodyPr>
          <a:lstStyle/>
          <a:p>
            <a:pPr indent="0" lvl="0" marL="0" marR="0" rtl="0" algn="l">
              <a:lnSpc>
                <a:spcPct val="126171"/>
              </a:lnSpc>
              <a:spcBef>
                <a:spcPts val="0"/>
              </a:spcBef>
              <a:spcAft>
                <a:spcPts val="0"/>
              </a:spcAft>
              <a:buNone/>
            </a:pPr>
            <a:r>
              <a:rPr b="0" i="0" lang="en-US" sz="2625" u="none" cap="none" strike="noStrike">
                <a:solidFill>
                  <a:srgbClr val="F5F0F0"/>
                </a:solidFill>
                <a:latin typeface="Merriweather"/>
                <a:ea typeface="Merriweather"/>
                <a:cs typeface="Merriweather"/>
                <a:sym typeface="Merriweather"/>
              </a:rPr>
              <a:t>Scopul Boardului</a:t>
            </a:r>
            <a:endParaRPr/>
          </a:p>
        </p:txBody>
      </p:sp>
      <p:sp>
        <p:nvSpPr>
          <p:cNvPr id="112" name="Google Shape;112;p2"/>
          <p:cNvSpPr txBox="1"/>
          <p:nvPr/>
        </p:nvSpPr>
        <p:spPr>
          <a:xfrm>
            <a:off x="7937747" y="4303365"/>
            <a:ext cx="4305895" cy="4404717"/>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Organizarea sistematică a activităților echipei de design, promovare și comunicare media pentru Conferința Studențească 2025. Platforma Trello a devenit nucleul colaborării noastre, permițând fiecărui membru să înțeleagă responsabilitățile sale și să contribuie eficient la succesul evenimentului.</a:t>
            </a:r>
            <a:endParaRPr/>
          </a:p>
        </p:txBody>
      </p:sp>
      <p:sp>
        <p:nvSpPr>
          <p:cNvPr id="113" name="Google Shape;113;p2"/>
          <p:cNvSpPr txBox="1"/>
          <p:nvPr/>
        </p:nvSpPr>
        <p:spPr>
          <a:xfrm>
            <a:off x="12911881" y="3678585"/>
            <a:ext cx="3374529" cy="440680"/>
          </a:xfrm>
          <a:prstGeom prst="rect">
            <a:avLst/>
          </a:prstGeom>
          <a:noFill/>
          <a:ln>
            <a:noFill/>
          </a:ln>
        </p:spPr>
        <p:txBody>
          <a:bodyPr anchorCtr="0" anchor="t" bIns="0" lIns="0" spcFirstLastPara="1" rIns="0" wrap="square" tIns="0">
            <a:spAutoFit/>
          </a:bodyPr>
          <a:lstStyle/>
          <a:p>
            <a:pPr indent="0" lvl="0" marL="0" marR="0" rtl="0" algn="l">
              <a:lnSpc>
                <a:spcPct val="126171"/>
              </a:lnSpc>
              <a:spcBef>
                <a:spcPts val="0"/>
              </a:spcBef>
              <a:spcAft>
                <a:spcPts val="0"/>
              </a:spcAft>
              <a:buNone/>
            </a:pPr>
            <a:r>
              <a:rPr b="0" i="0" lang="en-US" sz="2625" u="none" cap="none" strike="noStrike">
                <a:solidFill>
                  <a:srgbClr val="F5F0F0"/>
                </a:solidFill>
                <a:latin typeface="Merriweather"/>
                <a:ea typeface="Merriweather"/>
                <a:cs typeface="Merriweather"/>
                <a:sym typeface="Merriweather"/>
              </a:rPr>
              <a:t>Domenii de Acțiune</a:t>
            </a:r>
            <a:endParaRPr/>
          </a:p>
        </p:txBody>
      </p:sp>
      <p:sp>
        <p:nvSpPr>
          <p:cNvPr id="114" name="Google Shape;114;p2"/>
          <p:cNvSpPr txBox="1"/>
          <p:nvPr/>
        </p:nvSpPr>
        <p:spPr>
          <a:xfrm>
            <a:off x="12911881" y="4303365"/>
            <a:ext cx="4305895" cy="949524"/>
          </a:xfrm>
          <a:prstGeom prst="rect">
            <a:avLst/>
          </a:prstGeom>
          <a:noFill/>
          <a:ln>
            <a:noFill/>
          </a:ln>
        </p:spPr>
        <p:txBody>
          <a:bodyPr anchorCtr="0" anchor="t" bIns="0" lIns="0" spcFirstLastPara="1" rIns="0" wrap="square" tIns="0">
            <a:spAutoFit/>
          </a:bodyPr>
          <a:lstStyle/>
          <a:p>
            <a:pPr indent="-160237" lvl="1" marL="320477" marR="0" rtl="0" algn="l">
              <a:lnSpc>
                <a:spcPct val="158776"/>
              </a:lnSpc>
              <a:spcBef>
                <a:spcPts val="0"/>
              </a:spcBef>
              <a:spcAft>
                <a:spcPts val="0"/>
              </a:spcAft>
              <a:buClr>
                <a:srgbClr val="E2E6E9"/>
              </a:buClr>
              <a:buSzPts val="2125"/>
              <a:buFont typeface="Arial"/>
              <a:buChar char="•"/>
            </a:pPr>
            <a:r>
              <a:rPr b="0" i="0" lang="en-US" sz="2125" u="none" cap="none" strike="noStrike">
                <a:solidFill>
                  <a:srgbClr val="E2E6E9"/>
                </a:solidFill>
                <a:latin typeface="Merriweather"/>
                <a:ea typeface="Merriweather"/>
                <a:cs typeface="Merriweather"/>
                <a:sym typeface="Merriweather"/>
              </a:rPr>
              <a:t>Crearea materialelor vizuale (logo, afișe, bannere)</a:t>
            </a:r>
            <a:endParaRPr/>
          </a:p>
        </p:txBody>
      </p:sp>
      <p:sp>
        <p:nvSpPr>
          <p:cNvPr id="115" name="Google Shape;115;p2"/>
          <p:cNvSpPr txBox="1"/>
          <p:nvPr/>
        </p:nvSpPr>
        <p:spPr>
          <a:xfrm>
            <a:off x="12911881" y="5261521"/>
            <a:ext cx="4305895" cy="949524"/>
          </a:xfrm>
          <a:prstGeom prst="rect">
            <a:avLst/>
          </a:prstGeom>
          <a:noFill/>
          <a:ln>
            <a:noFill/>
          </a:ln>
        </p:spPr>
        <p:txBody>
          <a:bodyPr anchorCtr="0" anchor="t" bIns="0" lIns="0" spcFirstLastPara="1" rIns="0" wrap="square" tIns="0">
            <a:spAutoFit/>
          </a:bodyPr>
          <a:lstStyle/>
          <a:p>
            <a:pPr indent="-160237" lvl="1" marL="320477" marR="0" rtl="0" algn="l">
              <a:lnSpc>
                <a:spcPct val="158776"/>
              </a:lnSpc>
              <a:spcBef>
                <a:spcPts val="0"/>
              </a:spcBef>
              <a:spcAft>
                <a:spcPts val="0"/>
              </a:spcAft>
              <a:buClr>
                <a:srgbClr val="E2E6E9"/>
              </a:buClr>
              <a:buSzPts val="2125"/>
              <a:buFont typeface="Arial"/>
              <a:buChar char="•"/>
            </a:pPr>
            <a:r>
              <a:rPr b="0" i="0" lang="en-US" sz="2125" u="none" cap="none" strike="noStrike">
                <a:solidFill>
                  <a:srgbClr val="E2E6E9"/>
                </a:solidFill>
                <a:latin typeface="Merriweather"/>
                <a:ea typeface="Merriweather"/>
                <a:cs typeface="Merriweather"/>
                <a:sym typeface="Merriweather"/>
              </a:rPr>
              <a:t>Gestionarea postărilor pe social media</a:t>
            </a:r>
            <a:endParaRPr/>
          </a:p>
        </p:txBody>
      </p:sp>
      <p:sp>
        <p:nvSpPr>
          <p:cNvPr id="116" name="Google Shape;116;p2"/>
          <p:cNvSpPr txBox="1"/>
          <p:nvPr/>
        </p:nvSpPr>
        <p:spPr>
          <a:xfrm>
            <a:off x="12911881" y="6219676"/>
            <a:ext cx="4305895" cy="949524"/>
          </a:xfrm>
          <a:prstGeom prst="rect">
            <a:avLst/>
          </a:prstGeom>
          <a:noFill/>
          <a:ln>
            <a:noFill/>
          </a:ln>
        </p:spPr>
        <p:txBody>
          <a:bodyPr anchorCtr="0" anchor="t" bIns="0" lIns="0" spcFirstLastPara="1" rIns="0" wrap="square" tIns="0">
            <a:spAutoFit/>
          </a:bodyPr>
          <a:lstStyle/>
          <a:p>
            <a:pPr indent="-160237" lvl="1" marL="320477" marR="0" rtl="0" algn="l">
              <a:lnSpc>
                <a:spcPct val="158776"/>
              </a:lnSpc>
              <a:spcBef>
                <a:spcPts val="0"/>
              </a:spcBef>
              <a:spcAft>
                <a:spcPts val="0"/>
              </a:spcAft>
              <a:buClr>
                <a:srgbClr val="E2E6E9"/>
              </a:buClr>
              <a:buSzPts val="2125"/>
              <a:buFont typeface="Arial"/>
              <a:buChar char="•"/>
            </a:pPr>
            <a:r>
              <a:rPr b="0" i="0" lang="en-US" sz="2125" u="none" cap="none" strike="noStrike">
                <a:solidFill>
                  <a:srgbClr val="E2E6E9"/>
                </a:solidFill>
                <a:latin typeface="Merriweather"/>
                <a:ea typeface="Merriweather"/>
                <a:cs typeface="Merriweather"/>
                <a:sym typeface="Merriweather"/>
              </a:rPr>
              <a:t>Colaborarea cu partenerii media</a:t>
            </a:r>
            <a:endParaRPr/>
          </a:p>
        </p:txBody>
      </p:sp>
      <p:sp>
        <p:nvSpPr>
          <p:cNvPr id="117" name="Google Shape;117;p2"/>
          <p:cNvSpPr txBox="1"/>
          <p:nvPr/>
        </p:nvSpPr>
        <p:spPr>
          <a:xfrm>
            <a:off x="12911881" y="7177831"/>
            <a:ext cx="4305895" cy="949524"/>
          </a:xfrm>
          <a:prstGeom prst="rect">
            <a:avLst/>
          </a:prstGeom>
          <a:noFill/>
          <a:ln>
            <a:noFill/>
          </a:ln>
        </p:spPr>
        <p:txBody>
          <a:bodyPr anchorCtr="0" anchor="t" bIns="0" lIns="0" spcFirstLastPara="1" rIns="0" wrap="square" tIns="0">
            <a:spAutoFit/>
          </a:bodyPr>
          <a:lstStyle/>
          <a:p>
            <a:pPr indent="-160237" lvl="1" marL="320477" marR="0" rtl="0" algn="l">
              <a:lnSpc>
                <a:spcPct val="158776"/>
              </a:lnSpc>
              <a:spcBef>
                <a:spcPts val="0"/>
              </a:spcBef>
              <a:spcAft>
                <a:spcPts val="0"/>
              </a:spcAft>
              <a:buClr>
                <a:srgbClr val="E2E6E9"/>
              </a:buClr>
              <a:buSzPts val="2125"/>
              <a:buFont typeface="Arial"/>
              <a:buChar char="•"/>
            </a:pPr>
            <a:r>
              <a:rPr b="0" i="0" lang="en-US" sz="2125" u="none" cap="none" strike="noStrike">
                <a:solidFill>
                  <a:srgbClr val="E2E6E9"/>
                </a:solidFill>
                <a:latin typeface="Merriweather"/>
                <a:ea typeface="Merriweather"/>
                <a:cs typeface="Merriweather"/>
                <a:sym typeface="Merriweather"/>
              </a:rPr>
              <a:t>Colectarea și analiza feedback-ului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descr="preencoded.png" id="126" name="Google Shape;126;p3"/>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127" name="Google Shape;127;p3"/>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id="128" name="Google Shape;128;p3"/>
          <p:cNvSpPr txBox="1"/>
          <p:nvPr/>
        </p:nvSpPr>
        <p:spPr>
          <a:xfrm>
            <a:off x="794742" y="527298"/>
            <a:ext cx="7831234" cy="609600"/>
          </a:xfrm>
          <a:prstGeom prst="rect">
            <a:avLst/>
          </a:prstGeom>
          <a:noFill/>
          <a:ln>
            <a:noFill/>
          </a:ln>
        </p:spPr>
        <p:txBody>
          <a:bodyPr anchorCtr="0" anchor="t" bIns="0" lIns="0" spcFirstLastPara="1" rIns="0" wrap="square" tIns="0">
            <a:spAutoFit/>
          </a:bodyPr>
          <a:lstStyle/>
          <a:p>
            <a:pPr indent="0" lvl="0" marL="0" marR="0" rtl="0" algn="l">
              <a:lnSpc>
                <a:spcPct val="125806"/>
              </a:lnSpc>
              <a:spcBef>
                <a:spcPts val="0"/>
              </a:spcBef>
              <a:spcAft>
                <a:spcPts val="0"/>
              </a:spcAft>
              <a:buNone/>
            </a:pPr>
            <a:r>
              <a:rPr b="0" i="0" lang="en-US" sz="3875" u="none" cap="none" strike="noStrike">
                <a:solidFill>
                  <a:srgbClr val="F5F0F0"/>
                </a:solidFill>
                <a:latin typeface="Merriweather"/>
                <a:ea typeface="Merriweather"/>
                <a:cs typeface="Merriweather"/>
                <a:sym typeface="Merriweather"/>
              </a:rPr>
              <a:t>Membrii Echipei și Rolurile Lor</a:t>
            </a:r>
            <a:endParaRPr/>
          </a:p>
        </p:txBody>
      </p:sp>
      <p:grpSp>
        <p:nvGrpSpPr>
          <p:cNvPr id="129" name="Google Shape;129;p3"/>
          <p:cNvGrpSpPr/>
          <p:nvPr/>
        </p:nvGrpSpPr>
        <p:grpSpPr>
          <a:xfrm>
            <a:off x="780455" y="1550342"/>
            <a:ext cx="16727138" cy="1230630"/>
            <a:chOff x="0" y="0"/>
            <a:chExt cx="22302851" cy="1640840"/>
          </a:xfrm>
        </p:grpSpPr>
        <p:sp>
          <p:nvSpPr>
            <p:cNvPr id="130" name="Google Shape;130;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3"/>
          <p:cNvSpPr/>
          <p:nvPr/>
        </p:nvSpPr>
        <p:spPr>
          <a:xfrm>
            <a:off x="823317" y="1593205"/>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txBox="1"/>
          <p:nvPr/>
        </p:nvSpPr>
        <p:spPr>
          <a:xfrm>
            <a:off x="1066949" y="2017514"/>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1</a:t>
            </a:r>
            <a:endParaRPr/>
          </a:p>
        </p:txBody>
      </p:sp>
      <p:sp>
        <p:nvSpPr>
          <p:cNvPr id="134" name="Google Shape;134;p3"/>
          <p:cNvSpPr txBox="1"/>
          <p:nvPr/>
        </p:nvSpPr>
        <p:spPr>
          <a:xfrm>
            <a:off x="1816745" y="1782365"/>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Zaharov Serghei</a:t>
            </a:r>
            <a:endParaRPr/>
          </a:p>
        </p:txBody>
      </p:sp>
      <p:sp>
        <p:nvSpPr>
          <p:cNvPr id="135" name="Google Shape;135;p3"/>
          <p:cNvSpPr txBox="1"/>
          <p:nvPr/>
        </p:nvSpPr>
        <p:spPr>
          <a:xfrm>
            <a:off x="1816745" y="2173932"/>
            <a:ext cx="15449252" cy="365521"/>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Designer grafic responsabil pentru crearea logo-ului și materialelor vizuale de bază ale conferinței.</a:t>
            </a:r>
            <a:endParaRPr/>
          </a:p>
        </p:txBody>
      </p:sp>
      <p:grpSp>
        <p:nvGrpSpPr>
          <p:cNvPr id="136" name="Google Shape;136;p3"/>
          <p:cNvGrpSpPr/>
          <p:nvPr/>
        </p:nvGrpSpPr>
        <p:grpSpPr>
          <a:xfrm>
            <a:off x="780455" y="2951112"/>
            <a:ext cx="16727138" cy="1230630"/>
            <a:chOff x="0" y="0"/>
            <a:chExt cx="22302851" cy="1640840"/>
          </a:xfrm>
        </p:grpSpPr>
        <p:sp>
          <p:nvSpPr>
            <p:cNvPr id="137" name="Google Shape;137;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3"/>
          <p:cNvSpPr/>
          <p:nvPr/>
        </p:nvSpPr>
        <p:spPr>
          <a:xfrm>
            <a:off x="823317" y="2993975"/>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txBox="1"/>
          <p:nvPr/>
        </p:nvSpPr>
        <p:spPr>
          <a:xfrm>
            <a:off x="1066949" y="3418285"/>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2</a:t>
            </a:r>
            <a:endParaRPr/>
          </a:p>
        </p:txBody>
      </p:sp>
      <p:sp>
        <p:nvSpPr>
          <p:cNvPr id="141" name="Google Shape;141;p3"/>
          <p:cNvSpPr txBox="1"/>
          <p:nvPr/>
        </p:nvSpPr>
        <p:spPr>
          <a:xfrm>
            <a:off x="1816745" y="3183136"/>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Chiriac Ion</a:t>
            </a:r>
            <a:endParaRPr/>
          </a:p>
        </p:txBody>
      </p:sp>
      <p:sp>
        <p:nvSpPr>
          <p:cNvPr id="142" name="Google Shape;142;p3"/>
          <p:cNvSpPr txBox="1"/>
          <p:nvPr/>
        </p:nvSpPr>
        <p:spPr>
          <a:xfrm>
            <a:off x="1816745" y="3574702"/>
            <a:ext cx="15449252" cy="365521"/>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Social media manager care gestionează prezența online pe Facebook și Instagram, asigurând comunicare consistentă.</a:t>
            </a:r>
            <a:endParaRPr/>
          </a:p>
        </p:txBody>
      </p:sp>
      <p:grpSp>
        <p:nvGrpSpPr>
          <p:cNvPr id="143" name="Google Shape;143;p3"/>
          <p:cNvGrpSpPr/>
          <p:nvPr/>
        </p:nvGrpSpPr>
        <p:grpSpPr>
          <a:xfrm>
            <a:off x="780455" y="4351884"/>
            <a:ext cx="16727138" cy="1230630"/>
            <a:chOff x="0" y="0"/>
            <a:chExt cx="22302851" cy="1640840"/>
          </a:xfrm>
        </p:grpSpPr>
        <p:sp>
          <p:nvSpPr>
            <p:cNvPr id="144" name="Google Shape;144;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3"/>
          <p:cNvSpPr/>
          <p:nvPr/>
        </p:nvSpPr>
        <p:spPr>
          <a:xfrm>
            <a:off x="823317" y="4394746"/>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txBox="1"/>
          <p:nvPr/>
        </p:nvSpPr>
        <p:spPr>
          <a:xfrm>
            <a:off x="1066949" y="4819055"/>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3</a:t>
            </a:r>
            <a:endParaRPr/>
          </a:p>
        </p:txBody>
      </p:sp>
      <p:sp>
        <p:nvSpPr>
          <p:cNvPr id="148" name="Google Shape;148;p3"/>
          <p:cNvSpPr txBox="1"/>
          <p:nvPr/>
        </p:nvSpPr>
        <p:spPr>
          <a:xfrm>
            <a:off x="1816745" y="4583906"/>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Niculiti Nichita</a:t>
            </a:r>
            <a:endParaRPr/>
          </a:p>
        </p:txBody>
      </p:sp>
      <p:sp>
        <p:nvSpPr>
          <p:cNvPr id="149" name="Google Shape;149;p3"/>
          <p:cNvSpPr txBox="1"/>
          <p:nvPr/>
        </p:nvSpPr>
        <p:spPr>
          <a:xfrm>
            <a:off x="1816745" y="4975472"/>
            <a:ext cx="15449400" cy="240300"/>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Specialist în comunicare, responsabil cu contactarea partenerilor media și redactarea comunicatelor de presă.</a:t>
            </a:r>
            <a:endParaRPr/>
          </a:p>
        </p:txBody>
      </p:sp>
      <p:grpSp>
        <p:nvGrpSpPr>
          <p:cNvPr id="150" name="Google Shape;150;p3"/>
          <p:cNvGrpSpPr/>
          <p:nvPr/>
        </p:nvGrpSpPr>
        <p:grpSpPr>
          <a:xfrm>
            <a:off x="780455" y="5752654"/>
            <a:ext cx="16727138" cy="1230630"/>
            <a:chOff x="0" y="0"/>
            <a:chExt cx="22302851" cy="1640840"/>
          </a:xfrm>
        </p:grpSpPr>
        <p:sp>
          <p:nvSpPr>
            <p:cNvPr id="151" name="Google Shape;151;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3"/>
          <p:cNvSpPr/>
          <p:nvPr/>
        </p:nvSpPr>
        <p:spPr>
          <a:xfrm>
            <a:off x="823317" y="5795516"/>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txBox="1"/>
          <p:nvPr/>
        </p:nvSpPr>
        <p:spPr>
          <a:xfrm>
            <a:off x="1066949" y="6219825"/>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4</a:t>
            </a:r>
            <a:endParaRPr/>
          </a:p>
        </p:txBody>
      </p:sp>
      <p:sp>
        <p:nvSpPr>
          <p:cNvPr id="155" name="Google Shape;155;p3"/>
          <p:cNvSpPr txBox="1"/>
          <p:nvPr/>
        </p:nvSpPr>
        <p:spPr>
          <a:xfrm>
            <a:off x="1816745" y="5984676"/>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Mita Andrei</a:t>
            </a:r>
            <a:endParaRPr/>
          </a:p>
        </p:txBody>
      </p:sp>
      <p:sp>
        <p:nvSpPr>
          <p:cNvPr id="156" name="Google Shape;156;p3"/>
          <p:cNvSpPr txBox="1"/>
          <p:nvPr/>
        </p:nvSpPr>
        <p:spPr>
          <a:xfrm>
            <a:off x="1816745" y="6376244"/>
            <a:ext cx="15449400" cy="240300"/>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Designer </a:t>
            </a:r>
            <a:r>
              <a:rPr lang="en-US" sz="1562">
                <a:solidFill>
                  <a:srgbClr val="E2E6E9"/>
                </a:solidFill>
                <a:latin typeface="Merriweather"/>
                <a:ea typeface="Merriweather"/>
                <a:cs typeface="Merriweather"/>
                <a:sym typeface="Merriweather"/>
              </a:rPr>
              <a:t>creator</a:t>
            </a:r>
            <a:r>
              <a:rPr b="0" i="0" lang="en-US" sz="1562" u="none" cap="none" strike="noStrike">
                <a:solidFill>
                  <a:srgbClr val="E2E6E9"/>
                </a:solidFill>
                <a:latin typeface="Merriweather"/>
                <a:ea typeface="Merriweather"/>
                <a:cs typeface="Merriweather"/>
                <a:sym typeface="Merriweather"/>
              </a:rPr>
              <a:t> a fișelor și bannerelor pentru promovarea eficace a evenimentului pe diferite canale.</a:t>
            </a:r>
            <a:endParaRPr/>
          </a:p>
        </p:txBody>
      </p:sp>
      <p:grpSp>
        <p:nvGrpSpPr>
          <p:cNvPr id="157" name="Google Shape;157;p3"/>
          <p:cNvGrpSpPr/>
          <p:nvPr/>
        </p:nvGrpSpPr>
        <p:grpSpPr>
          <a:xfrm>
            <a:off x="780455" y="7153424"/>
            <a:ext cx="16727138" cy="1230630"/>
            <a:chOff x="0" y="0"/>
            <a:chExt cx="22302851" cy="1640840"/>
          </a:xfrm>
        </p:grpSpPr>
        <p:sp>
          <p:nvSpPr>
            <p:cNvPr id="158" name="Google Shape;158;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3"/>
          <p:cNvSpPr/>
          <p:nvPr/>
        </p:nvSpPr>
        <p:spPr>
          <a:xfrm>
            <a:off x="823317" y="7196286"/>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txBox="1"/>
          <p:nvPr/>
        </p:nvSpPr>
        <p:spPr>
          <a:xfrm>
            <a:off x="1066949" y="7620595"/>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5</a:t>
            </a:r>
            <a:endParaRPr/>
          </a:p>
        </p:txBody>
      </p:sp>
      <p:sp>
        <p:nvSpPr>
          <p:cNvPr id="162" name="Google Shape;162;p3"/>
          <p:cNvSpPr txBox="1"/>
          <p:nvPr/>
        </p:nvSpPr>
        <p:spPr>
          <a:xfrm>
            <a:off x="1816745" y="7385448"/>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Stas Ivanov</a:t>
            </a:r>
            <a:endParaRPr/>
          </a:p>
        </p:txBody>
      </p:sp>
      <p:sp>
        <p:nvSpPr>
          <p:cNvPr id="163" name="Google Shape;163;p3"/>
          <p:cNvSpPr txBox="1"/>
          <p:nvPr/>
        </p:nvSpPr>
        <p:spPr>
          <a:xfrm>
            <a:off x="1816745" y="7777014"/>
            <a:ext cx="15449252" cy="365521"/>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Specialist în feedback și evaluare, responsabil cu colectarea și analiza informațiilor de la participanți.</a:t>
            </a:r>
            <a:endParaRPr/>
          </a:p>
        </p:txBody>
      </p:sp>
      <p:grpSp>
        <p:nvGrpSpPr>
          <p:cNvPr id="164" name="Google Shape;164;p3"/>
          <p:cNvGrpSpPr/>
          <p:nvPr/>
        </p:nvGrpSpPr>
        <p:grpSpPr>
          <a:xfrm>
            <a:off x="780455" y="8554194"/>
            <a:ext cx="16727138" cy="1230630"/>
            <a:chOff x="0" y="0"/>
            <a:chExt cx="22302851" cy="1640840"/>
          </a:xfrm>
        </p:grpSpPr>
        <p:sp>
          <p:nvSpPr>
            <p:cNvPr id="165" name="Google Shape;165;p3"/>
            <p:cNvSpPr/>
            <p:nvPr/>
          </p:nvSpPr>
          <p:spPr>
            <a:xfrm>
              <a:off x="19050" y="19050"/>
              <a:ext cx="22264751" cy="1602740"/>
            </a:xfrm>
            <a:custGeom>
              <a:rect b="b" l="l" r="r" t="t"/>
              <a:pathLst>
                <a:path extrusionOk="0" h="1602740" w="22264751">
                  <a:moveTo>
                    <a:pt x="0" y="111252"/>
                  </a:moveTo>
                  <a:cubicBezTo>
                    <a:pt x="0" y="49784"/>
                    <a:pt x="50927" y="0"/>
                    <a:pt x="113792" y="0"/>
                  </a:cubicBezTo>
                  <a:lnTo>
                    <a:pt x="22150960" y="0"/>
                  </a:lnTo>
                  <a:cubicBezTo>
                    <a:pt x="22213824" y="0"/>
                    <a:pt x="22264751" y="49784"/>
                    <a:pt x="22264751" y="111252"/>
                  </a:cubicBezTo>
                  <a:lnTo>
                    <a:pt x="22264751" y="1491488"/>
                  </a:lnTo>
                  <a:cubicBezTo>
                    <a:pt x="22264751" y="1552956"/>
                    <a:pt x="22213824" y="1602740"/>
                    <a:pt x="22150960" y="1602740"/>
                  </a:cubicBezTo>
                  <a:lnTo>
                    <a:pt x="113792" y="1602740"/>
                  </a:lnTo>
                  <a:cubicBezTo>
                    <a:pt x="50927" y="1602740"/>
                    <a:pt x="0" y="1552956"/>
                    <a:pt x="0" y="1491488"/>
                  </a:cubicBezTo>
                  <a:close/>
                </a:path>
              </a:pathLst>
            </a:custGeom>
            <a:solidFill>
              <a:srgbClr val="09151A">
                <a:alpha val="8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0" y="0"/>
              <a:ext cx="22302851" cy="1640840"/>
            </a:xfrm>
            <a:custGeom>
              <a:rect b="b" l="l" r="r" t="t"/>
              <a:pathLst>
                <a:path extrusionOk="0" h="1640840" w="22302851">
                  <a:moveTo>
                    <a:pt x="0" y="130302"/>
                  </a:moveTo>
                  <a:cubicBezTo>
                    <a:pt x="0" y="57912"/>
                    <a:pt x="59817" y="0"/>
                    <a:pt x="132842" y="0"/>
                  </a:cubicBezTo>
                  <a:lnTo>
                    <a:pt x="22170010" y="0"/>
                  </a:lnTo>
                  <a:lnTo>
                    <a:pt x="22170010" y="19050"/>
                  </a:lnTo>
                  <a:lnTo>
                    <a:pt x="22170010" y="0"/>
                  </a:lnTo>
                  <a:cubicBezTo>
                    <a:pt x="22242907" y="0"/>
                    <a:pt x="22302851" y="57912"/>
                    <a:pt x="22302851" y="130302"/>
                  </a:cubicBezTo>
                  <a:lnTo>
                    <a:pt x="22283801" y="130302"/>
                  </a:lnTo>
                  <a:lnTo>
                    <a:pt x="22302851" y="130302"/>
                  </a:lnTo>
                  <a:lnTo>
                    <a:pt x="22302851" y="1510538"/>
                  </a:lnTo>
                  <a:lnTo>
                    <a:pt x="22283801" y="1510538"/>
                  </a:lnTo>
                  <a:lnTo>
                    <a:pt x="22302851" y="1510538"/>
                  </a:lnTo>
                  <a:cubicBezTo>
                    <a:pt x="22302851" y="1582928"/>
                    <a:pt x="22243035" y="1640840"/>
                    <a:pt x="22170010" y="1640840"/>
                  </a:cubicBezTo>
                  <a:lnTo>
                    <a:pt x="22170010" y="1621790"/>
                  </a:lnTo>
                  <a:lnTo>
                    <a:pt x="22170010" y="1640840"/>
                  </a:lnTo>
                  <a:lnTo>
                    <a:pt x="132842" y="1640840"/>
                  </a:lnTo>
                  <a:lnTo>
                    <a:pt x="132842" y="1621790"/>
                  </a:lnTo>
                  <a:lnTo>
                    <a:pt x="132842" y="1640840"/>
                  </a:lnTo>
                  <a:cubicBezTo>
                    <a:pt x="59817" y="1640840"/>
                    <a:pt x="0" y="1582928"/>
                    <a:pt x="0" y="1510538"/>
                  </a:cubicBezTo>
                  <a:lnTo>
                    <a:pt x="0" y="130302"/>
                  </a:lnTo>
                  <a:lnTo>
                    <a:pt x="19050" y="130302"/>
                  </a:lnTo>
                  <a:lnTo>
                    <a:pt x="0" y="130302"/>
                  </a:lnTo>
                  <a:moveTo>
                    <a:pt x="38100" y="130302"/>
                  </a:moveTo>
                  <a:lnTo>
                    <a:pt x="38100" y="1510538"/>
                  </a:lnTo>
                  <a:lnTo>
                    <a:pt x="19050" y="1510538"/>
                  </a:lnTo>
                  <a:lnTo>
                    <a:pt x="38100" y="1510538"/>
                  </a:lnTo>
                  <a:cubicBezTo>
                    <a:pt x="38100" y="1561084"/>
                    <a:pt x="80137" y="1602740"/>
                    <a:pt x="132842" y="1602740"/>
                  </a:cubicBezTo>
                  <a:lnTo>
                    <a:pt x="22170010" y="1602740"/>
                  </a:lnTo>
                  <a:cubicBezTo>
                    <a:pt x="22222715" y="1602740"/>
                    <a:pt x="22264751" y="1561084"/>
                    <a:pt x="22264751" y="1510538"/>
                  </a:cubicBezTo>
                  <a:lnTo>
                    <a:pt x="22264751" y="130302"/>
                  </a:lnTo>
                  <a:cubicBezTo>
                    <a:pt x="22264751" y="79756"/>
                    <a:pt x="22222715" y="38100"/>
                    <a:pt x="22170010" y="38100"/>
                  </a:cubicBezTo>
                  <a:lnTo>
                    <a:pt x="132842" y="38100"/>
                  </a:lnTo>
                  <a:lnTo>
                    <a:pt x="132842" y="19050"/>
                  </a:lnTo>
                  <a:lnTo>
                    <a:pt x="132842" y="38100"/>
                  </a:lnTo>
                  <a:cubicBezTo>
                    <a:pt x="80137" y="38100"/>
                    <a:pt x="38100" y="79756"/>
                    <a:pt x="38100" y="13030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3"/>
          <p:cNvSpPr/>
          <p:nvPr/>
        </p:nvSpPr>
        <p:spPr>
          <a:xfrm>
            <a:off x="823317" y="8597056"/>
            <a:ext cx="794765" cy="1144905"/>
          </a:xfrm>
          <a:custGeom>
            <a:rect b="b" l="l" r="r" t="t"/>
            <a:pathLst>
              <a:path extrusionOk="0" h="1526540" w="1059688">
                <a:moveTo>
                  <a:pt x="0" y="65532"/>
                </a:moveTo>
                <a:cubicBezTo>
                  <a:pt x="0" y="29337"/>
                  <a:pt x="29337" y="0"/>
                  <a:pt x="65532" y="0"/>
                </a:cubicBezTo>
                <a:lnTo>
                  <a:pt x="994156" y="0"/>
                </a:lnTo>
                <a:cubicBezTo>
                  <a:pt x="1030351" y="0"/>
                  <a:pt x="1059688" y="29337"/>
                  <a:pt x="1059688" y="65532"/>
                </a:cubicBezTo>
                <a:lnTo>
                  <a:pt x="1059688" y="1461008"/>
                </a:lnTo>
                <a:cubicBezTo>
                  <a:pt x="1059688" y="1497203"/>
                  <a:pt x="1030351" y="1526540"/>
                  <a:pt x="994156" y="1526540"/>
                </a:cubicBezTo>
                <a:lnTo>
                  <a:pt x="65532" y="1526540"/>
                </a:lnTo>
                <a:cubicBezTo>
                  <a:pt x="29337" y="1526540"/>
                  <a:pt x="0" y="1497203"/>
                  <a:pt x="0" y="1461008"/>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txBox="1"/>
          <p:nvPr/>
        </p:nvSpPr>
        <p:spPr>
          <a:xfrm>
            <a:off x="1066949" y="9021366"/>
            <a:ext cx="297954" cy="33441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6</a:t>
            </a:r>
            <a:endParaRPr/>
          </a:p>
        </p:txBody>
      </p:sp>
      <p:sp>
        <p:nvSpPr>
          <p:cNvPr id="169" name="Google Shape;169;p3"/>
          <p:cNvSpPr txBox="1"/>
          <p:nvPr/>
        </p:nvSpPr>
        <p:spPr>
          <a:xfrm>
            <a:off x="1816745" y="8786217"/>
            <a:ext cx="2483792" cy="319980"/>
          </a:xfrm>
          <a:prstGeom prst="rect">
            <a:avLst/>
          </a:prstGeom>
          <a:noFill/>
          <a:ln>
            <a:noFill/>
          </a:ln>
        </p:spPr>
        <p:txBody>
          <a:bodyPr anchorCtr="0" anchor="t" bIns="0" lIns="0" spcFirstLastPara="1" rIns="0" wrap="square" tIns="0">
            <a:spAutoFit/>
          </a:bodyPr>
          <a:lstStyle/>
          <a:p>
            <a:pPr indent="0" lvl="0" marL="0" marR="0" rtl="0" algn="l">
              <a:lnSpc>
                <a:spcPct val="125813"/>
              </a:lnSpc>
              <a:spcBef>
                <a:spcPts val="0"/>
              </a:spcBef>
              <a:spcAft>
                <a:spcPts val="0"/>
              </a:spcAft>
              <a:buNone/>
            </a:pPr>
            <a:r>
              <a:rPr b="0" i="0" lang="en-US" sz="1937" u="none" cap="none" strike="noStrike">
                <a:solidFill>
                  <a:srgbClr val="E2E6E9"/>
                </a:solidFill>
                <a:latin typeface="Merriweather"/>
                <a:ea typeface="Merriweather"/>
                <a:cs typeface="Merriweather"/>
                <a:sym typeface="Merriweather"/>
              </a:rPr>
              <a:t>Iacob Stanislav</a:t>
            </a:r>
            <a:endParaRPr/>
          </a:p>
        </p:txBody>
      </p:sp>
      <p:sp>
        <p:nvSpPr>
          <p:cNvPr id="170" name="Google Shape;170;p3"/>
          <p:cNvSpPr txBox="1"/>
          <p:nvPr/>
        </p:nvSpPr>
        <p:spPr>
          <a:xfrm>
            <a:off x="1816745" y="9177784"/>
            <a:ext cx="15449252" cy="365521"/>
          </a:xfrm>
          <a:prstGeom prst="rect">
            <a:avLst/>
          </a:prstGeom>
          <a:noFill/>
          <a:ln>
            <a:noFill/>
          </a:ln>
        </p:spPr>
        <p:txBody>
          <a:bodyPr anchorCtr="0" anchor="t" bIns="0" lIns="0" spcFirstLastPara="1" rIns="0" wrap="square" tIns="0">
            <a:spAutoFit/>
          </a:bodyPr>
          <a:lstStyle/>
          <a:p>
            <a:pPr indent="0" lvl="0" marL="0" marR="0" rtl="0" algn="l">
              <a:lnSpc>
                <a:spcPct val="159987"/>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Coordonator general care monitorizează progresul, actualizează boardul și sincronizează activitățile echipei.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descr="preencoded.png" id="179" name="Google Shape;179;p4"/>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180" name="Google Shape;180;p4"/>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181" name="Google Shape;181;p4">
            <a:hlinkClick r:id="rId4"/>
          </p:cNvPr>
          <p:cNvSpPr/>
          <p:nvPr/>
        </p:nvSpPr>
        <p:spPr>
          <a:xfrm>
            <a:off x="16049019" y="9686925"/>
            <a:ext cx="2153221" cy="514350"/>
          </a:xfrm>
          <a:custGeom>
            <a:rect b="b" l="l" r="r" t="t"/>
            <a:pathLst>
              <a:path extrusionOk="0" h="685800" w="2870962">
                <a:moveTo>
                  <a:pt x="0" y="0"/>
                </a:moveTo>
                <a:lnTo>
                  <a:pt x="2870962" y="0"/>
                </a:lnTo>
                <a:lnTo>
                  <a:pt x="2870962" y="685800"/>
                </a:lnTo>
                <a:lnTo>
                  <a:pt x="0" y="685800"/>
                </a:lnTo>
                <a:lnTo>
                  <a:pt x="0" y="0"/>
                </a:lnTo>
                <a:close/>
              </a:path>
            </a:pathLst>
          </a:custGeom>
          <a:blipFill rotWithShape="1">
            <a:blip r:embed="rId5">
              <a:alphaModFix/>
            </a:blip>
            <a:stretch>
              <a:fillRect b="0" l="0" r="0" t="0"/>
            </a:stretch>
          </a:blipFill>
          <a:ln>
            <a:noFill/>
          </a:ln>
        </p:spPr>
      </p:sp>
      <p:sp>
        <p:nvSpPr>
          <p:cNvPr descr="preencoded.png" id="182" name="Google Shape;182;p4"/>
          <p:cNvSpPr/>
          <p:nvPr/>
        </p:nvSpPr>
        <p:spPr>
          <a:xfrm>
            <a:off x="11430000" y="0"/>
            <a:ext cx="6858000" cy="10289858"/>
          </a:xfrm>
          <a:custGeom>
            <a:rect b="b" l="l" r="r" t="t"/>
            <a:pathLst>
              <a:path extrusionOk="0" h="13719811" w="9144000">
                <a:moveTo>
                  <a:pt x="0" y="0"/>
                </a:moveTo>
                <a:lnTo>
                  <a:pt x="9144000" y="0"/>
                </a:lnTo>
                <a:lnTo>
                  <a:pt x="9144000" y="13719811"/>
                </a:lnTo>
                <a:lnTo>
                  <a:pt x="0" y="13719811"/>
                </a:lnTo>
                <a:lnTo>
                  <a:pt x="0" y="0"/>
                </a:lnTo>
                <a:close/>
              </a:path>
            </a:pathLst>
          </a:custGeom>
          <a:blipFill rotWithShape="1">
            <a:blip r:embed="rId6">
              <a:alphaModFix/>
            </a:blip>
            <a:stretch>
              <a:fillRect b="0" l="-12" r="-11" t="0"/>
            </a:stretch>
          </a:blipFill>
          <a:ln>
            <a:noFill/>
          </a:ln>
        </p:spPr>
      </p:sp>
      <p:sp>
        <p:nvSpPr>
          <p:cNvPr id="183" name="Google Shape;183;p4"/>
          <p:cNvSpPr txBox="1"/>
          <p:nvPr/>
        </p:nvSpPr>
        <p:spPr>
          <a:xfrm>
            <a:off x="816769" y="532954"/>
            <a:ext cx="9796462" cy="1304627"/>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000" u="none" cap="none" strike="noStrike">
                <a:solidFill>
                  <a:srgbClr val="F5F0F0"/>
                </a:solidFill>
                <a:latin typeface="Merriweather"/>
                <a:ea typeface="Merriweather"/>
                <a:cs typeface="Merriweather"/>
                <a:sym typeface="Merriweather"/>
              </a:rPr>
              <a:t>Distribuirea Sarcinilor și Responsabilități</a:t>
            </a:r>
            <a:endParaRPr/>
          </a:p>
        </p:txBody>
      </p:sp>
      <p:sp>
        <p:nvSpPr>
          <p:cNvPr id="184" name="Google Shape;184;p4"/>
          <p:cNvSpPr txBox="1"/>
          <p:nvPr/>
        </p:nvSpPr>
        <p:spPr>
          <a:xfrm>
            <a:off x="816769" y="2086719"/>
            <a:ext cx="9796462" cy="1037184"/>
          </a:xfrm>
          <a:prstGeom prst="rect">
            <a:avLst/>
          </a:prstGeom>
          <a:noFill/>
          <a:ln>
            <a:noFill/>
          </a:ln>
        </p:spPr>
        <p:txBody>
          <a:bodyPr anchorCtr="0" anchor="t" bIns="0" lIns="0" spcFirstLastPara="1" rIns="0" wrap="square" tIns="0">
            <a:spAutoFit/>
          </a:bodyPr>
          <a:lstStyle/>
          <a:p>
            <a:pPr indent="0" lvl="0" marL="0" marR="0" rtl="0" algn="l">
              <a:lnSpc>
                <a:spcPct val="164020"/>
              </a:lnSpc>
              <a:spcBef>
                <a:spcPts val="0"/>
              </a:spcBef>
              <a:spcAft>
                <a:spcPts val="0"/>
              </a:spcAft>
              <a:buNone/>
            </a:pPr>
            <a:r>
              <a:rPr b="0" i="0" lang="en-US" sz="1562" u="none" cap="none" strike="noStrike">
                <a:solidFill>
                  <a:srgbClr val="E2E6E9"/>
                </a:solidFill>
                <a:latin typeface="Merriweather"/>
                <a:ea typeface="Merriweather"/>
                <a:cs typeface="Merriweather"/>
                <a:sym typeface="Merriweather"/>
              </a:rPr>
              <a:t>Fiecare membru al echipei a primit responsabilități clare, cu termene specifice și obiective bine definite. Această distribuire strategică a asigurat acoperirea completă a tuturor aspectelor organizării conferinței.</a:t>
            </a:r>
            <a:endParaRPr/>
          </a:p>
        </p:txBody>
      </p:sp>
      <p:grpSp>
        <p:nvGrpSpPr>
          <p:cNvPr id="185" name="Google Shape;185;p4"/>
          <p:cNvGrpSpPr/>
          <p:nvPr/>
        </p:nvGrpSpPr>
        <p:grpSpPr>
          <a:xfrm>
            <a:off x="812006" y="3348781"/>
            <a:ext cx="9805988" cy="1205008"/>
            <a:chOff x="0" y="0"/>
            <a:chExt cx="13074650" cy="1606677"/>
          </a:xfrm>
        </p:grpSpPr>
        <p:sp>
          <p:nvSpPr>
            <p:cNvPr id="186" name="Google Shape;186;p4"/>
            <p:cNvSpPr/>
            <p:nvPr/>
          </p:nvSpPr>
          <p:spPr>
            <a:xfrm>
              <a:off x="6350" y="6350"/>
              <a:ext cx="13061950" cy="1593977"/>
            </a:xfrm>
            <a:custGeom>
              <a:rect b="b" l="l" r="r" t="t"/>
              <a:pathLst>
                <a:path extrusionOk="0" h="1593977" w="13061950">
                  <a:moveTo>
                    <a:pt x="0" y="114300"/>
                  </a:moveTo>
                  <a:cubicBezTo>
                    <a:pt x="0" y="51181"/>
                    <a:pt x="51562" y="0"/>
                    <a:pt x="115189" y="0"/>
                  </a:cubicBezTo>
                  <a:lnTo>
                    <a:pt x="12946761" y="0"/>
                  </a:lnTo>
                  <a:cubicBezTo>
                    <a:pt x="13010387" y="0"/>
                    <a:pt x="13061950" y="51181"/>
                    <a:pt x="13061950" y="114300"/>
                  </a:cubicBezTo>
                  <a:lnTo>
                    <a:pt x="13061950" y="1479677"/>
                  </a:lnTo>
                  <a:cubicBezTo>
                    <a:pt x="13061950" y="1542796"/>
                    <a:pt x="13010387" y="1593977"/>
                    <a:pt x="12946761" y="1593977"/>
                  </a:cubicBezTo>
                  <a:lnTo>
                    <a:pt x="115189" y="1593977"/>
                  </a:lnTo>
                  <a:cubicBezTo>
                    <a:pt x="51562" y="1593977"/>
                    <a:pt x="0" y="1542796"/>
                    <a:pt x="0" y="1479677"/>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4"/>
            <p:cNvSpPr/>
            <p:nvPr/>
          </p:nvSpPr>
          <p:spPr>
            <a:xfrm>
              <a:off x="0" y="0"/>
              <a:ext cx="13074650" cy="1606677"/>
            </a:xfrm>
            <a:custGeom>
              <a:rect b="b" l="l" r="r" t="t"/>
              <a:pathLst>
                <a:path extrusionOk="0" h="1606677" w="13074650">
                  <a:moveTo>
                    <a:pt x="0" y="120650"/>
                  </a:moveTo>
                  <a:cubicBezTo>
                    <a:pt x="0" y="53975"/>
                    <a:pt x="54483" y="0"/>
                    <a:pt x="121539" y="0"/>
                  </a:cubicBezTo>
                  <a:lnTo>
                    <a:pt x="12953111" y="0"/>
                  </a:lnTo>
                  <a:lnTo>
                    <a:pt x="12953111" y="6350"/>
                  </a:lnTo>
                  <a:lnTo>
                    <a:pt x="12953111" y="0"/>
                  </a:lnTo>
                  <a:cubicBezTo>
                    <a:pt x="13020167" y="0"/>
                    <a:pt x="13074650" y="53975"/>
                    <a:pt x="13074650" y="120650"/>
                  </a:cubicBezTo>
                  <a:lnTo>
                    <a:pt x="13068300" y="120650"/>
                  </a:lnTo>
                  <a:lnTo>
                    <a:pt x="13074650" y="120650"/>
                  </a:lnTo>
                  <a:lnTo>
                    <a:pt x="13074650" y="1486027"/>
                  </a:lnTo>
                  <a:lnTo>
                    <a:pt x="13068300" y="1486027"/>
                  </a:lnTo>
                  <a:lnTo>
                    <a:pt x="13074650" y="1486027"/>
                  </a:lnTo>
                  <a:cubicBezTo>
                    <a:pt x="13074650" y="1552702"/>
                    <a:pt x="13020167" y="1606677"/>
                    <a:pt x="12953111" y="1606677"/>
                  </a:cubicBezTo>
                  <a:lnTo>
                    <a:pt x="12953111" y="1600327"/>
                  </a:lnTo>
                  <a:lnTo>
                    <a:pt x="12953111" y="1606677"/>
                  </a:lnTo>
                  <a:lnTo>
                    <a:pt x="121539" y="1606677"/>
                  </a:lnTo>
                  <a:lnTo>
                    <a:pt x="121539" y="1600327"/>
                  </a:lnTo>
                  <a:lnTo>
                    <a:pt x="121539" y="1606677"/>
                  </a:lnTo>
                  <a:cubicBezTo>
                    <a:pt x="54483" y="1606677"/>
                    <a:pt x="0" y="1552702"/>
                    <a:pt x="0" y="1486027"/>
                  </a:cubicBezTo>
                  <a:lnTo>
                    <a:pt x="0" y="120650"/>
                  </a:lnTo>
                  <a:lnTo>
                    <a:pt x="6350" y="120650"/>
                  </a:lnTo>
                  <a:lnTo>
                    <a:pt x="0" y="120650"/>
                  </a:lnTo>
                  <a:moveTo>
                    <a:pt x="12700" y="120650"/>
                  </a:moveTo>
                  <a:lnTo>
                    <a:pt x="12700" y="1486027"/>
                  </a:lnTo>
                  <a:lnTo>
                    <a:pt x="6350" y="1486027"/>
                  </a:lnTo>
                  <a:lnTo>
                    <a:pt x="12700" y="1486027"/>
                  </a:lnTo>
                  <a:cubicBezTo>
                    <a:pt x="12700" y="1545590"/>
                    <a:pt x="61341" y="1593977"/>
                    <a:pt x="121539" y="1593977"/>
                  </a:cubicBezTo>
                  <a:lnTo>
                    <a:pt x="12953111" y="1593977"/>
                  </a:lnTo>
                  <a:cubicBezTo>
                    <a:pt x="13013182" y="1593977"/>
                    <a:pt x="13061950" y="1545590"/>
                    <a:pt x="13061950" y="1486027"/>
                  </a:cubicBezTo>
                  <a:lnTo>
                    <a:pt x="13061950" y="120650"/>
                  </a:lnTo>
                  <a:cubicBezTo>
                    <a:pt x="13061950" y="61087"/>
                    <a:pt x="13013310" y="12700"/>
                    <a:pt x="12953111" y="12700"/>
                  </a:cubicBezTo>
                  <a:lnTo>
                    <a:pt x="121539" y="12700"/>
                  </a:lnTo>
                  <a:lnTo>
                    <a:pt x="121539" y="6350"/>
                  </a:lnTo>
                  <a:lnTo>
                    <a:pt x="121539" y="12700"/>
                  </a:lnTo>
                  <a:cubicBezTo>
                    <a:pt x="61341" y="12700"/>
                    <a:pt x="12700" y="61087"/>
                    <a:pt x="12700" y="120650"/>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4"/>
          <p:cNvSpPr txBox="1"/>
          <p:nvPr/>
        </p:nvSpPr>
        <p:spPr>
          <a:xfrm>
            <a:off x="1030486" y="3548211"/>
            <a:ext cx="2552700" cy="337989"/>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2000" u="none" cap="none" strike="noStrike">
                <a:solidFill>
                  <a:srgbClr val="E2E6E9"/>
                </a:solidFill>
                <a:latin typeface="Merriweather"/>
                <a:ea typeface="Merriweather"/>
                <a:cs typeface="Merriweather"/>
                <a:sym typeface="Merriweather"/>
              </a:rPr>
              <a:t>Design Grafic</a:t>
            </a:r>
            <a:endParaRPr/>
          </a:p>
        </p:txBody>
      </p:sp>
      <p:sp>
        <p:nvSpPr>
          <p:cNvPr id="189" name="Google Shape;189;p4"/>
          <p:cNvSpPr txBox="1"/>
          <p:nvPr/>
        </p:nvSpPr>
        <p:spPr>
          <a:xfrm>
            <a:off x="1030486" y="3951535"/>
            <a:ext cx="9369029" cy="383827"/>
          </a:xfrm>
          <a:prstGeom prst="rect">
            <a:avLst/>
          </a:prstGeom>
          <a:noFill/>
          <a:ln>
            <a:noFill/>
          </a:ln>
        </p:spPr>
        <p:txBody>
          <a:bodyPr anchorCtr="0" anchor="t" bIns="0" lIns="0" spcFirstLastPara="1" rIns="0" wrap="square" tIns="0">
            <a:spAutoFit/>
          </a:bodyPr>
          <a:lstStyle/>
          <a:p>
            <a:pPr indent="0" lvl="0" marL="0" marR="0" rtl="0" algn="l">
              <a:lnSpc>
                <a:spcPct val="164020"/>
              </a:lnSpc>
              <a:spcBef>
                <a:spcPts val="0"/>
              </a:spcBef>
              <a:spcAft>
                <a:spcPts val="0"/>
              </a:spcAft>
              <a:buNone/>
            </a:pPr>
            <a:r>
              <a:rPr b="1" i="0" lang="en-US" sz="1562" u="none" cap="none" strike="noStrike">
                <a:solidFill>
                  <a:srgbClr val="E2E6E9"/>
                </a:solidFill>
                <a:latin typeface="Merriweather"/>
                <a:ea typeface="Merriweather"/>
                <a:cs typeface="Merriweather"/>
                <a:sym typeface="Merriweather"/>
              </a:rPr>
              <a:t>Zaharov &amp; Mita:</a:t>
            </a:r>
            <a:r>
              <a:rPr b="0" i="0" lang="en-US" sz="1562" u="none" cap="none" strike="noStrike">
                <a:solidFill>
                  <a:srgbClr val="E2E6E9"/>
                </a:solidFill>
                <a:latin typeface="Merriweather"/>
                <a:ea typeface="Merriweather"/>
                <a:cs typeface="Merriweather"/>
                <a:sym typeface="Merriweather"/>
              </a:rPr>
              <a:t> Logo, afișe, bannere, materiale vizuale pentru site și platforme digitale.</a:t>
            </a:r>
            <a:endParaRPr/>
          </a:p>
        </p:txBody>
      </p:sp>
      <p:grpSp>
        <p:nvGrpSpPr>
          <p:cNvPr id="190" name="Google Shape;190;p4"/>
          <p:cNvGrpSpPr/>
          <p:nvPr/>
        </p:nvGrpSpPr>
        <p:grpSpPr>
          <a:xfrm>
            <a:off x="812006" y="4748510"/>
            <a:ext cx="9805988" cy="1531811"/>
            <a:chOff x="0" y="0"/>
            <a:chExt cx="13074650" cy="2042414"/>
          </a:xfrm>
        </p:grpSpPr>
        <p:sp>
          <p:nvSpPr>
            <p:cNvPr id="191" name="Google Shape;191;p4"/>
            <p:cNvSpPr/>
            <p:nvPr/>
          </p:nvSpPr>
          <p:spPr>
            <a:xfrm>
              <a:off x="6350" y="6350"/>
              <a:ext cx="13061950" cy="2029714"/>
            </a:xfrm>
            <a:custGeom>
              <a:rect b="b" l="l" r="r" t="t"/>
              <a:pathLst>
                <a:path extrusionOk="0" h="2029714" w="13061950">
                  <a:moveTo>
                    <a:pt x="0" y="114427"/>
                  </a:moveTo>
                  <a:cubicBezTo>
                    <a:pt x="0" y="51181"/>
                    <a:pt x="51435" y="0"/>
                    <a:pt x="114935" y="0"/>
                  </a:cubicBezTo>
                  <a:lnTo>
                    <a:pt x="12947015" y="0"/>
                  </a:lnTo>
                  <a:cubicBezTo>
                    <a:pt x="13010516" y="0"/>
                    <a:pt x="13061950" y="51181"/>
                    <a:pt x="13061950" y="114427"/>
                  </a:cubicBezTo>
                  <a:lnTo>
                    <a:pt x="13061950" y="1915287"/>
                  </a:lnTo>
                  <a:cubicBezTo>
                    <a:pt x="13061950" y="1978406"/>
                    <a:pt x="13010516" y="2029714"/>
                    <a:pt x="12947015" y="2029714"/>
                  </a:cubicBezTo>
                  <a:lnTo>
                    <a:pt x="114935" y="2029714"/>
                  </a:lnTo>
                  <a:cubicBezTo>
                    <a:pt x="51435" y="2029714"/>
                    <a:pt x="0" y="1978533"/>
                    <a:pt x="0" y="1915287"/>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4"/>
            <p:cNvSpPr/>
            <p:nvPr/>
          </p:nvSpPr>
          <p:spPr>
            <a:xfrm>
              <a:off x="0" y="0"/>
              <a:ext cx="13074650" cy="2042414"/>
            </a:xfrm>
            <a:custGeom>
              <a:rect b="b" l="l" r="r" t="t"/>
              <a:pathLst>
                <a:path extrusionOk="0" h="2042414" w="13074650">
                  <a:moveTo>
                    <a:pt x="0" y="120777"/>
                  </a:moveTo>
                  <a:cubicBezTo>
                    <a:pt x="0" y="53975"/>
                    <a:pt x="54356" y="0"/>
                    <a:pt x="121285" y="0"/>
                  </a:cubicBezTo>
                  <a:lnTo>
                    <a:pt x="12953365" y="0"/>
                  </a:lnTo>
                  <a:lnTo>
                    <a:pt x="12953365" y="6350"/>
                  </a:lnTo>
                  <a:lnTo>
                    <a:pt x="12953365" y="0"/>
                  </a:lnTo>
                  <a:cubicBezTo>
                    <a:pt x="13020294" y="0"/>
                    <a:pt x="13074650" y="53975"/>
                    <a:pt x="13074650" y="120777"/>
                  </a:cubicBezTo>
                  <a:lnTo>
                    <a:pt x="13068300" y="120777"/>
                  </a:lnTo>
                  <a:lnTo>
                    <a:pt x="13074650" y="120777"/>
                  </a:lnTo>
                  <a:lnTo>
                    <a:pt x="13074650" y="1921637"/>
                  </a:lnTo>
                  <a:lnTo>
                    <a:pt x="13068300" y="1921637"/>
                  </a:lnTo>
                  <a:lnTo>
                    <a:pt x="13074650" y="1921637"/>
                  </a:lnTo>
                  <a:cubicBezTo>
                    <a:pt x="13074650" y="1988312"/>
                    <a:pt x="13020294" y="2042414"/>
                    <a:pt x="12953365" y="2042414"/>
                  </a:cubicBezTo>
                  <a:lnTo>
                    <a:pt x="12953365" y="2036064"/>
                  </a:lnTo>
                  <a:lnTo>
                    <a:pt x="12953365" y="2042414"/>
                  </a:lnTo>
                  <a:lnTo>
                    <a:pt x="121285" y="2042414"/>
                  </a:lnTo>
                  <a:lnTo>
                    <a:pt x="121285" y="2036064"/>
                  </a:lnTo>
                  <a:lnTo>
                    <a:pt x="121285" y="2042414"/>
                  </a:lnTo>
                  <a:cubicBezTo>
                    <a:pt x="54356" y="2042414"/>
                    <a:pt x="0" y="1988439"/>
                    <a:pt x="0" y="1921637"/>
                  </a:cubicBezTo>
                  <a:lnTo>
                    <a:pt x="0" y="120777"/>
                  </a:lnTo>
                  <a:lnTo>
                    <a:pt x="6350" y="120777"/>
                  </a:lnTo>
                  <a:lnTo>
                    <a:pt x="0" y="120777"/>
                  </a:lnTo>
                  <a:moveTo>
                    <a:pt x="12700" y="120777"/>
                  </a:moveTo>
                  <a:lnTo>
                    <a:pt x="12700" y="1921637"/>
                  </a:lnTo>
                  <a:lnTo>
                    <a:pt x="6350" y="1921637"/>
                  </a:lnTo>
                  <a:lnTo>
                    <a:pt x="12700" y="1921637"/>
                  </a:lnTo>
                  <a:cubicBezTo>
                    <a:pt x="12700" y="1981200"/>
                    <a:pt x="61341" y="2029714"/>
                    <a:pt x="121285" y="2029714"/>
                  </a:cubicBezTo>
                  <a:lnTo>
                    <a:pt x="12953365" y="2029714"/>
                  </a:lnTo>
                  <a:cubicBezTo>
                    <a:pt x="13013437" y="2029714"/>
                    <a:pt x="13061950" y="1981327"/>
                    <a:pt x="13061950" y="1921637"/>
                  </a:cubicBezTo>
                  <a:lnTo>
                    <a:pt x="13061950" y="120777"/>
                  </a:lnTo>
                  <a:cubicBezTo>
                    <a:pt x="13061950" y="61214"/>
                    <a:pt x="13013310" y="12700"/>
                    <a:pt x="12953365" y="12700"/>
                  </a:cubicBezTo>
                  <a:lnTo>
                    <a:pt x="121285" y="12700"/>
                  </a:lnTo>
                  <a:lnTo>
                    <a:pt x="121285" y="6350"/>
                  </a:lnTo>
                  <a:lnTo>
                    <a:pt x="121285" y="12700"/>
                  </a:lnTo>
                  <a:cubicBezTo>
                    <a:pt x="61341" y="12700"/>
                    <a:pt x="12700" y="61087"/>
                    <a:pt x="12700" y="120777"/>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p4"/>
          <p:cNvSpPr txBox="1"/>
          <p:nvPr/>
        </p:nvSpPr>
        <p:spPr>
          <a:xfrm>
            <a:off x="1030486" y="4947940"/>
            <a:ext cx="2552700" cy="337989"/>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2000" u="none" cap="none" strike="noStrike">
                <a:solidFill>
                  <a:srgbClr val="E2E6E9"/>
                </a:solidFill>
                <a:latin typeface="Merriweather"/>
                <a:ea typeface="Merriweather"/>
                <a:cs typeface="Merriweather"/>
                <a:sym typeface="Merriweather"/>
              </a:rPr>
              <a:t>Social Media</a:t>
            </a:r>
            <a:endParaRPr/>
          </a:p>
        </p:txBody>
      </p:sp>
      <p:sp>
        <p:nvSpPr>
          <p:cNvPr id="194" name="Google Shape;194;p4"/>
          <p:cNvSpPr txBox="1"/>
          <p:nvPr/>
        </p:nvSpPr>
        <p:spPr>
          <a:xfrm>
            <a:off x="1030486" y="5351264"/>
            <a:ext cx="9369029" cy="710505"/>
          </a:xfrm>
          <a:prstGeom prst="rect">
            <a:avLst/>
          </a:prstGeom>
          <a:noFill/>
          <a:ln>
            <a:noFill/>
          </a:ln>
        </p:spPr>
        <p:txBody>
          <a:bodyPr anchorCtr="0" anchor="t" bIns="0" lIns="0" spcFirstLastPara="1" rIns="0" wrap="square" tIns="0">
            <a:spAutoFit/>
          </a:bodyPr>
          <a:lstStyle/>
          <a:p>
            <a:pPr indent="0" lvl="0" marL="0" marR="0" rtl="0" algn="l">
              <a:lnSpc>
                <a:spcPct val="164020"/>
              </a:lnSpc>
              <a:spcBef>
                <a:spcPts val="0"/>
              </a:spcBef>
              <a:spcAft>
                <a:spcPts val="0"/>
              </a:spcAft>
              <a:buNone/>
            </a:pPr>
            <a:r>
              <a:rPr b="1" i="0" lang="en-US" sz="1562" u="none" cap="none" strike="noStrike">
                <a:solidFill>
                  <a:srgbClr val="E2E6E9"/>
                </a:solidFill>
                <a:latin typeface="Merriweather"/>
                <a:ea typeface="Merriweather"/>
                <a:cs typeface="Merriweather"/>
                <a:sym typeface="Merriweather"/>
              </a:rPr>
              <a:t>Chiriac Ion:</a:t>
            </a:r>
            <a:r>
              <a:rPr b="0" i="0" lang="en-US" sz="1562" u="none" cap="none" strike="noStrike">
                <a:solidFill>
                  <a:srgbClr val="E2E6E9"/>
                </a:solidFill>
                <a:latin typeface="Merriweather"/>
                <a:ea typeface="Merriweather"/>
                <a:cs typeface="Merriweather"/>
                <a:sym typeface="Merriweather"/>
              </a:rPr>
              <a:t> Postări Facebook și Instagram, calendarul de publicare, gestionarea comentariilor și interacțiunilor.</a:t>
            </a:r>
            <a:endParaRPr/>
          </a:p>
        </p:txBody>
      </p:sp>
      <p:grpSp>
        <p:nvGrpSpPr>
          <p:cNvPr id="195" name="Google Shape;195;p4"/>
          <p:cNvGrpSpPr/>
          <p:nvPr/>
        </p:nvGrpSpPr>
        <p:grpSpPr>
          <a:xfrm>
            <a:off x="812006" y="6474916"/>
            <a:ext cx="9805988" cy="1531811"/>
            <a:chOff x="0" y="0"/>
            <a:chExt cx="13074650" cy="2042414"/>
          </a:xfrm>
        </p:grpSpPr>
        <p:sp>
          <p:nvSpPr>
            <p:cNvPr id="196" name="Google Shape;196;p4"/>
            <p:cNvSpPr/>
            <p:nvPr/>
          </p:nvSpPr>
          <p:spPr>
            <a:xfrm>
              <a:off x="6350" y="6350"/>
              <a:ext cx="13061950" cy="2029714"/>
            </a:xfrm>
            <a:custGeom>
              <a:rect b="b" l="l" r="r" t="t"/>
              <a:pathLst>
                <a:path extrusionOk="0" h="2029714" w="13061950">
                  <a:moveTo>
                    <a:pt x="0" y="114427"/>
                  </a:moveTo>
                  <a:cubicBezTo>
                    <a:pt x="0" y="51181"/>
                    <a:pt x="51435" y="0"/>
                    <a:pt x="114935" y="0"/>
                  </a:cubicBezTo>
                  <a:lnTo>
                    <a:pt x="12947015" y="0"/>
                  </a:lnTo>
                  <a:cubicBezTo>
                    <a:pt x="13010516" y="0"/>
                    <a:pt x="13061950" y="51181"/>
                    <a:pt x="13061950" y="114427"/>
                  </a:cubicBezTo>
                  <a:lnTo>
                    <a:pt x="13061950" y="1915287"/>
                  </a:lnTo>
                  <a:cubicBezTo>
                    <a:pt x="13061950" y="1978406"/>
                    <a:pt x="13010516" y="2029714"/>
                    <a:pt x="12947015" y="2029714"/>
                  </a:cubicBezTo>
                  <a:lnTo>
                    <a:pt x="114935" y="2029714"/>
                  </a:lnTo>
                  <a:cubicBezTo>
                    <a:pt x="51435" y="2029714"/>
                    <a:pt x="0" y="1978533"/>
                    <a:pt x="0" y="1915287"/>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
            <p:cNvSpPr/>
            <p:nvPr/>
          </p:nvSpPr>
          <p:spPr>
            <a:xfrm>
              <a:off x="0" y="0"/>
              <a:ext cx="13074650" cy="2042414"/>
            </a:xfrm>
            <a:custGeom>
              <a:rect b="b" l="l" r="r" t="t"/>
              <a:pathLst>
                <a:path extrusionOk="0" h="2042414" w="13074650">
                  <a:moveTo>
                    <a:pt x="0" y="120777"/>
                  </a:moveTo>
                  <a:cubicBezTo>
                    <a:pt x="0" y="53975"/>
                    <a:pt x="54356" y="0"/>
                    <a:pt x="121285" y="0"/>
                  </a:cubicBezTo>
                  <a:lnTo>
                    <a:pt x="12953365" y="0"/>
                  </a:lnTo>
                  <a:lnTo>
                    <a:pt x="12953365" y="6350"/>
                  </a:lnTo>
                  <a:lnTo>
                    <a:pt x="12953365" y="0"/>
                  </a:lnTo>
                  <a:cubicBezTo>
                    <a:pt x="13020294" y="0"/>
                    <a:pt x="13074650" y="53975"/>
                    <a:pt x="13074650" y="120777"/>
                  </a:cubicBezTo>
                  <a:lnTo>
                    <a:pt x="13068300" y="120777"/>
                  </a:lnTo>
                  <a:lnTo>
                    <a:pt x="13074650" y="120777"/>
                  </a:lnTo>
                  <a:lnTo>
                    <a:pt x="13074650" y="1921637"/>
                  </a:lnTo>
                  <a:lnTo>
                    <a:pt x="13068300" y="1921637"/>
                  </a:lnTo>
                  <a:lnTo>
                    <a:pt x="13074650" y="1921637"/>
                  </a:lnTo>
                  <a:cubicBezTo>
                    <a:pt x="13074650" y="1988312"/>
                    <a:pt x="13020294" y="2042414"/>
                    <a:pt x="12953365" y="2042414"/>
                  </a:cubicBezTo>
                  <a:lnTo>
                    <a:pt x="12953365" y="2036064"/>
                  </a:lnTo>
                  <a:lnTo>
                    <a:pt x="12953365" y="2042414"/>
                  </a:lnTo>
                  <a:lnTo>
                    <a:pt x="121285" y="2042414"/>
                  </a:lnTo>
                  <a:lnTo>
                    <a:pt x="121285" y="2036064"/>
                  </a:lnTo>
                  <a:lnTo>
                    <a:pt x="121285" y="2042414"/>
                  </a:lnTo>
                  <a:cubicBezTo>
                    <a:pt x="54356" y="2042414"/>
                    <a:pt x="0" y="1988439"/>
                    <a:pt x="0" y="1921637"/>
                  </a:cubicBezTo>
                  <a:lnTo>
                    <a:pt x="0" y="120777"/>
                  </a:lnTo>
                  <a:lnTo>
                    <a:pt x="6350" y="120777"/>
                  </a:lnTo>
                  <a:lnTo>
                    <a:pt x="0" y="120777"/>
                  </a:lnTo>
                  <a:moveTo>
                    <a:pt x="12700" y="120777"/>
                  </a:moveTo>
                  <a:lnTo>
                    <a:pt x="12700" y="1921637"/>
                  </a:lnTo>
                  <a:lnTo>
                    <a:pt x="6350" y="1921637"/>
                  </a:lnTo>
                  <a:lnTo>
                    <a:pt x="12700" y="1921637"/>
                  </a:lnTo>
                  <a:cubicBezTo>
                    <a:pt x="12700" y="1981200"/>
                    <a:pt x="61341" y="2029714"/>
                    <a:pt x="121285" y="2029714"/>
                  </a:cubicBezTo>
                  <a:lnTo>
                    <a:pt x="12953365" y="2029714"/>
                  </a:lnTo>
                  <a:cubicBezTo>
                    <a:pt x="13013437" y="2029714"/>
                    <a:pt x="13061950" y="1981327"/>
                    <a:pt x="13061950" y="1921637"/>
                  </a:cubicBezTo>
                  <a:lnTo>
                    <a:pt x="13061950" y="120777"/>
                  </a:lnTo>
                  <a:cubicBezTo>
                    <a:pt x="13061950" y="61214"/>
                    <a:pt x="13013310" y="12700"/>
                    <a:pt x="12953365" y="12700"/>
                  </a:cubicBezTo>
                  <a:lnTo>
                    <a:pt x="121285" y="12700"/>
                  </a:lnTo>
                  <a:lnTo>
                    <a:pt x="121285" y="6350"/>
                  </a:lnTo>
                  <a:lnTo>
                    <a:pt x="121285" y="12700"/>
                  </a:lnTo>
                  <a:cubicBezTo>
                    <a:pt x="61341" y="12700"/>
                    <a:pt x="12700" y="61087"/>
                    <a:pt x="12700" y="120777"/>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4"/>
          <p:cNvSpPr txBox="1"/>
          <p:nvPr/>
        </p:nvSpPr>
        <p:spPr>
          <a:xfrm>
            <a:off x="1030486" y="6674346"/>
            <a:ext cx="2552700" cy="337989"/>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2000" u="none" cap="none" strike="noStrike">
                <a:solidFill>
                  <a:srgbClr val="E2E6E9"/>
                </a:solidFill>
                <a:latin typeface="Merriweather"/>
                <a:ea typeface="Merriweather"/>
                <a:cs typeface="Merriweather"/>
                <a:sym typeface="Merriweather"/>
              </a:rPr>
              <a:t>Relații Media</a:t>
            </a:r>
            <a:endParaRPr/>
          </a:p>
        </p:txBody>
      </p:sp>
      <p:sp>
        <p:nvSpPr>
          <p:cNvPr id="199" name="Google Shape;199;p4"/>
          <p:cNvSpPr txBox="1"/>
          <p:nvPr/>
        </p:nvSpPr>
        <p:spPr>
          <a:xfrm>
            <a:off x="1030486" y="7077670"/>
            <a:ext cx="9369029" cy="710505"/>
          </a:xfrm>
          <a:prstGeom prst="rect">
            <a:avLst/>
          </a:prstGeom>
          <a:noFill/>
          <a:ln>
            <a:noFill/>
          </a:ln>
        </p:spPr>
        <p:txBody>
          <a:bodyPr anchorCtr="0" anchor="t" bIns="0" lIns="0" spcFirstLastPara="1" rIns="0" wrap="square" tIns="0">
            <a:spAutoFit/>
          </a:bodyPr>
          <a:lstStyle/>
          <a:p>
            <a:pPr indent="0" lvl="0" marL="0" marR="0" rtl="0" algn="l">
              <a:lnSpc>
                <a:spcPct val="164020"/>
              </a:lnSpc>
              <a:spcBef>
                <a:spcPts val="0"/>
              </a:spcBef>
              <a:spcAft>
                <a:spcPts val="0"/>
              </a:spcAft>
              <a:buNone/>
            </a:pPr>
            <a:r>
              <a:rPr b="1" i="0" lang="en-US" sz="1562" u="none" cap="none" strike="noStrike">
                <a:solidFill>
                  <a:srgbClr val="E2E6E9"/>
                </a:solidFill>
                <a:latin typeface="Merriweather"/>
                <a:ea typeface="Merriweather"/>
                <a:cs typeface="Merriweather"/>
                <a:sym typeface="Merriweather"/>
              </a:rPr>
              <a:t>Niculiti Nichita:</a:t>
            </a:r>
            <a:r>
              <a:rPr b="0" i="0" lang="en-US" sz="1562" u="none" cap="none" strike="noStrike">
                <a:solidFill>
                  <a:srgbClr val="E2E6E9"/>
                </a:solidFill>
                <a:latin typeface="Merriweather"/>
                <a:ea typeface="Merriweather"/>
                <a:cs typeface="Merriweather"/>
                <a:sym typeface="Merriweather"/>
              </a:rPr>
              <a:t> Contactarea partenerilor, redactarea comunicatelor de presă, coordonarea acoperirilor media.</a:t>
            </a:r>
            <a:endParaRPr/>
          </a:p>
        </p:txBody>
      </p:sp>
      <p:grpSp>
        <p:nvGrpSpPr>
          <p:cNvPr id="200" name="Google Shape;200;p4"/>
          <p:cNvGrpSpPr/>
          <p:nvPr/>
        </p:nvGrpSpPr>
        <p:grpSpPr>
          <a:xfrm>
            <a:off x="812006" y="8201323"/>
            <a:ext cx="9805988" cy="1531811"/>
            <a:chOff x="0" y="0"/>
            <a:chExt cx="13074650" cy="2042414"/>
          </a:xfrm>
        </p:grpSpPr>
        <p:sp>
          <p:nvSpPr>
            <p:cNvPr id="201" name="Google Shape;201;p4"/>
            <p:cNvSpPr/>
            <p:nvPr/>
          </p:nvSpPr>
          <p:spPr>
            <a:xfrm>
              <a:off x="6350" y="6350"/>
              <a:ext cx="13061950" cy="2029714"/>
            </a:xfrm>
            <a:custGeom>
              <a:rect b="b" l="l" r="r" t="t"/>
              <a:pathLst>
                <a:path extrusionOk="0" h="2029714" w="13061950">
                  <a:moveTo>
                    <a:pt x="0" y="114427"/>
                  </a:moveTo>
                  <a:cubicBezTo>
                    <a:pt x="0" y="51181"/>
                    <a:pt x="51435" y="0"/>
                    <a:pt x="114935" y="0"/>
                  </a:cubicBezTo>
                  <a:lnTo>
                    <a:pt x="12947015" y="0"/>
                  </a:lnTo>
                  <a:cubicBezTo>
                    <a:pt x="13010516" y="0"/>
                    <a:pt x="13061950" y="51181"/>
                    <a:pt x="13061950" y="114427"/>
                  </a:cubicBezTo>
                  <a:lnTo>
                    <a:pt x="13061950" y="1915287"/>
                  </a:lnTo>
                  <a:cubicBezTo>
                    <a:pt x="13061950" y="1978406"/>
                    <a:pt x="13010516" y="2029714"/>
                    <a:pt x="12947015" y="2029714"/>
                  </a:cubicBezTo>
                  <a:lnTo>
                    <a:pt x="114935" y="2029714"/>
                  </a:lnTo>
                  <a:cubicBezTo>
                    <a:pt x="51435" y="2029714"/>
                    <a:pt x="0" y="1978533"/>
                    <a:pt x="0" y="1915287"/>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a:off x="0" y="0"/>
              <a:ext cx="13074650" cy="2042414"/>
            </a:xfrm>
            <a:custGeom>
              <a:rect b="b" l="l" r="r" t="t"/>
              <a:pathLst>
                <a:path extrusionOk="0" h="2042414" w="13074650">
                  <a:moveTo>
                    <a:pt x="0" y="120777"/>
                  </a:moveTo>
                  <a:cubicBezTo>
                    <a:pt x="0" y="53975"/>
                    <a:pt x="54356" y="0"/>
                    <a:pt x="121285" y="0"/>
                  </a:cubicBezTo>
                  <a:lnTo>
                    <a:pt x="12953365" y="0"/>
                  </a:lnTo>
                  <a:lnTo>
                    <a:pt x="12953365" y="6350"/>
                  </a:lnTo>
                  <a:lnTo>
                    <a:pt x="12953365" y="0"/>
                  </a:lnTo>
                  <a:cubicBezTo>
                    <a:pt x="13020294" y="0"/>
                    <a:pt x="13074650" y="53975"/>
                    <a:pt x="13074650" y="120777"/>
                  </a:cubicBezTo>
                  <a:lnTo>
                    <a:pt x="13068300" y="120777"/>
                  </a:lnTo>
                  <a:lnTo>
                    <a:pt x="13074650" y="120777"/>
                  </a:lnTo>
                  <a:lnTo>
                    <a:pt x="13074650" y="1921637"/>
                  </a:lnTo>
                  <a:lnTo>
                    <a:pt x="13068300" y="1921637"/>
                  </a:lnTo>
                  <a:lnTo>
                    <a:pt x="13074650" y="1921637"/>
                  </a:lnTo>
                  <a:cubicBezTo>
                    <a:pt x="13074650" y="1988312"/>
                    <a:pt x="13020294" y="2042414"/>
                    <a:pt x="12953365" y="2042414"/>
                  </a:cubicBezTo>
                  <a:lnTo>
                    <a:pt x="12953365" y="2036064"/>
                  </a:lnTo>
                  <a:lnTo>
                    <a:pt x="12953365" y="2042414"/>
                  </a:lnTo>
                  <a:lnTo>
                    <a:pt x="121285" y="2042414"/>
                  </a:lnTo>
                  <a:lnTo>
                    <a:pt x="121285" y="2036064"/>
                  </a:lnTo>
                  <a:lnTo>
                    <a:pt x="121285" y="2042414"/>
                  </a:lnTo>
                  <a:cubicBezTo>
                    <a:pt x="54356" y="2042414"/>
                    <a:pt x="0" y="1988439"/>
                    <a:pt x="0" y="1921637"/>
                  </a:cubicBezTo>
                  <a:lnTo>
                    <a:pt x="0" y="120777"/>
                  </a:lnTo>
                  <a:lnTo>
                    <a:pt x="6350" y="120777"/>
                  </a:lnTo>
                  <a:lnTo>
                    <a:pt x="0" y="120777"/>
                  </a:lnTo>
                  <a:moveTo>
                    <a:pt x="12700" y="120777"/>
                  </a:moveTo>
                  <a:lnTo>
                    <a:pt x="12700" y="1921637"/>
                  </a:lnTo>
                  <a:lnTo>
                    <a:pt x="6350" y="1921637"/>
                  </a:lnTo>
                  <a:lnTo>
                    <a:pt x="12700" y="1921637"/>
                  </a:lnTo>
                  <a:cubicBezTo>
                    <a:pt x="12700" y="1981200"/>
                    <a:pt x="61341" y="2029714"/>
                    <a:pt x="121285" y="2029714"/>
                  </a:cubicBezTo>
                  <a:lnTo>
                    <a:pt x="12953365" y="2029714"/>
                  </a:lnTo>
                  <a:cubicBezTo>
                    <a:pt x="13013437" y="2029714"/>
                    <a:pt x="13061950" y="1981327"/>
                    <a:pt x="13061950" y="1921637"/>
                  </a:cubicBezTo>
                  <a:lnTo>
                    <a:pt x="13061950" y="120777"/>
                  </a:lnTo>
                  <a:cubicBezTo>
                    <a:pt x="13061950" y="61214"/>
                    <a:pt x="13013310" y="12700"/>
                    <a:pt x="12953365" y="12700"/>
                  </a:cubicBezTo>
                  <a:lnTo>
                    <a:pt x="121285" y="12700"/>
                  </a:lnTo>
                  <a:lnTo>
                    <a:pt x="121285" y="6350"/>
                  </a:lnTo>
                  <a:lnTo>
                    <a:pt x="121285" y="12700"/>
                  </a:lnTo>
                  <a:cubicBezTo>
                    <a:pt x="61341" y="12700"/>
                    <a:pt x="12700" y="61087"/>
                    <a:pt x="12700" y="120777"/>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4"/>
          <p:cNvSpPr txBox="1"/>
          <p:nvPr/>
        </p:nvSpPr>
        <p:spPr>
          <a:xfrm>
            <a:off x="1030486" y="8400752"/>
            <a:ext cx="2552700" cy="337989"/>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2000" u="none" cap="none" strike="noStrike">
                <a:solidFill>
                  <a:srgbClr val="E2E6E9"/>
                </a:solidFill>
                <a:latin typeface="Merriweather"/>
                <a:ea typeface="Merriweather"/>
                <a:cs typeface="Merriweather"/>
                <a:sym typeface="Merriweather"/>
              </a:rPr>
              <a:t>Feedback și Evaluare</a:t>
            </a:r>
            <a:endParaRPr/>
          </a:p>
        </p:txBody>
      </p:sp>
      <p:sp>
        <p:nvSpPr>
          <p:cNvPr id="204" name="Google Shape;204;p4"/>
          <p:cNvSpPr txBox="1"/>
          <p:nvPr/>
        </p:nvSpPr>
        <p:spPr>
          <a:xfrm>
            <a:off x="1030486" y="8804076"/>
            <a:ext cx="9369029" cy="710505"/>
          </a:xfrm>
          <a:prstGeom prst="rect">
            <a:avLst/>
          </a:prstGeom>
          <a:noFill/>
          <a:ln>
            <a:noFill/>
          </a:ln>
        </p:spPr>
        <p:txBody>
          <a:bodyPr anchorCtr="0" anchor="t" bIns="0" lIns="0" spcFirstLastPara="1" rIns="0" wrap="square" tIns="0">
            <a:spAutoFit/>
          </a:bodyPr>
          <a:lstStyle/>
          <a:p>
            <a:pPr indent="0" lvl="0" marL="0" marR="0" rtl="0" algn="l">
              <a:lnSpc>
                <a:spcPct val="164020"/>
              </a:lnSpc>
              <a:spcBef>
                <a:spcPts val="0"/>
              </a:spcBef>
              <a:spcAft>
                <a:spcPts val="0"/>
              </a:spcAft>
              <a:buNone/>
            </a:pPr>
            <a:r>
              <a:rPr b="1" i="0" lang="en-US" sz="1562" u="none" cap="none" strike="noStrike">
                <a:solidFill>
                  <a:srgbClr val="E2E6E9"/>
                </a:solidFill>
                <a:latin typeface="Merriweather"/>
                <a:ea typeface="Merriweather"/>
                <a:cs typeface="Merriweather"/>
                <a:sym typeface="Merriweather"/>
              </a:rPr>
              <a:t>Stas Ivanov:</a:t>
            </a:r>
            <a:r>
              <a:rPr b="0" i="0" lang="en-US" sz="1562" u="none" cap="none" strike="noStrike">
                <a:solidFill>
                  <a:srgbClr val="E2E6E9"/>
                </a:solidFill>
                <a:latin typeface="Merriweather"/>
                <a:ea typeface="Merriweather"/>
                <a:cs typeface="Merriweather"/>
                <a:sym typeface="Merriweather"/>
              </a:rPr>
              <a:t> Crearea formularelor, colectarea feedback-ului, raportarea rezultatelor post-eveniment.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descr="preencoded.png" id="213" name="Google Shape;213;p5"/>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214" name="Google Shape;214;p5"/>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215" name="Google Shape;215;p5"/>
          <p:cNvSpPr/>
          <p:nvPr/>
        </p:nvSpPr>
        <p:spPr>
          <a:xfrm>
            <a:off x="0" y="0"/>
            <a:ext cx="18288000" cy="2975801"/>
          </a:xfrm>
          <a:custGeom>
            <a:rect b="b" l="l" r="r" t="t"/>
            <a:pathLst>
              <a:path extrusionOk="0" h="3967734" w="24384000">
                <a:moveTo>
                  <a:pt x="0" y="0"/>
                </a:moveTo>
                <a:lnTo>
                  <a:pt x="24384000" y="0"/>
                </a:lnTo>
                <a:lnTo>
                  <a:pt x="24384000" y="3967734"/>
                </a:lnTo>
                <a:lnTo>
                  <a:pt x="0" y="3967734"/>
                </a:lnTo>
                <a:lnTo>
                  <a:pt x="0" y="0"/>
                </a:lnTo>
                <a:close/>
              </a:path>
            </a:pathLst>
          </a:custGeom>
          <a:blipFill rotWithShape="1">
            <a:blip r:embed="rId4">
              <a:alphaModFix/>
            </a:blip>
            <a:stretch>
              <a:fillRect b="0" l="-66" r="-66" t="0"/>
            </a:stretch>
          </a:blipFill>
          <a:ln>
            <a:noFill/>
          </a:ln>
        </p:spPr>
      </p:sp>
      <p:sp>
        <p:nvSpPr>
          <p:cNvPr id="216" name="Google Shape;216;p5"/>
          <p:cNvSpPr txBox="1"/>
          <p:nvPr/>
        </p:nvSpPr>
        <p:spPr>
          <a:xfrm>
            <a:off x="952202" y="3601939"/>
            <a:ext cx="13029185" cy="728663"/>
          </a:xfrm>
          <a:prstGeom prst="rect">
            <a:avLst/>
          </a:prstGeom>
          <a:noFill/>
          <a:ln>
            <a:noFill/>
          </a:ln>
        </p:spPr>
        <p:txBody>
          <a:bodyPr anchorCtr="0" anchor="t" bIns="0" lIns="0" spcFirstLastPara="1" rIns="0" wrap="square" tIns="0">
            <a:spAutoFit/>
          </a:bodyPr>
          <a:lstStyle/>
          <a:p>
            <a:pPr indent="0" lvl="0" marL="0" marR="0" rtl="0" algn="l">
              <a:lnSpc>
                <a:spcPct val="125664"/>
              </a:lnSpc>
              <a:spcBef>
                <a:spcPts val="0"/>
              </a:spcBef>
              <a:spcAft>
                <a:spcPts val="0"/>
              </a:spcAft>
              <a:buNone/>
            </a:pPr>
            <a:r>
              <a:rPr b="0" i="0" lang="en-US" sz="4625" u="none" cap="none" strike="noStrike">
                <a:solidFill>
                  <a:srgbClr val="F5F0F0"/>
                </a:solidFill>
                <a:latin typeface="Merriweather"/>
                <a:ea typeface="Merriweather"/>
                <a:cs typeface="Merriweather"/>
                <a:sym typeface="Merriweather"/>
              </a:rPr>
              <a:t>Structura Boardului Trello - Carduri și Liste</a:t>
            </a:r>
            <a:endParaRPr/>
          </a:p>
        </p:txBody>
      </p:sp>
      <p:sp>
        <p:nvSpPr>
          <p:cNvPr id="217" name="Google Shape;217;p5"/>
          <p:cNvSpPr txBox="1"/>
          <p:nvPr/>
        </p:nvSpPr>
        <p:spPr>
          <a:xfrm>
            <a:off x="952202" y="4645670"/>
            <a:ext cx="16383595" cy="466725"/>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Boardul a fost organizat în mai multe liste tematice, fiecare conținând carduri cu sarcini specifice, termene și priorități bine definite.</a:t>
            </a:r>
            <a:endParaRPr/>
          </a:p>
        </p:txBody>
      </p:sp>
      <p:sp>
        <p:nvSpPr>
          <p:cNvPr id="218" name="Google Shape;218;p5"/>
          <p:cNvSpPr txBox="1"/>
          <p:nvPr/>
        </p:nvSpPr>
        <p:spPr>
          <a:xfrm>
            <a:off x="952202" y="5294411"/>
            <a:ext cx="528831" cy="360362"/>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01</a:t>
            </a:r>
            <a:endParaRPr/>
          </a:p>
        </p:txBody>
      </p:sp>
      <p:sp>
        <p:nvSpPr>
          <p:cNvPr id="219" name="Google Shape;219;p5"/>
          <p:cNvSpPr/>
          <p:nvPr/>
        </p:nvSpPr>
        <p:spPr>
          <a:xfrm>
            <a:off x="952202" y="5755927"/>
            <a:ext cx="8072723" cy="28575"/>
          </a:xfrm>
          <a:custGeom>
            <a:rect b="b" l="l" r="r" t="t"/>
            <a:pathLst>
              <a:path extrusionOk="0" h="38100" w="10763631">
                <a:moveTo>
                  <a:pt x="0" y="0"/>
                </a:moveTo>
                <a:lnTo>
                  <a:pt x="10763631" y="0"/>
                </a:lnTo>
                <a:lnTo>
                  <a:pt x="10763631" y="38100"/>
                </a:lnTo>
                <a:lnTo>
                  <a:pt x="0" y="38100"/>
                </a:lnTo>
                <a:close/>
              </a:path>
            </a:pathLst>
          </a:custGeom>
          <a:solidFill>
            <a:srgbClr val="609DFF"/>
          </a:solidFill>
          <a:ln>
            <a:noFill/>
          </a:ln>
        </p:spPr>
      </p:sp>
      <p:sp>
        <p:nvSpPr>
          <p:cNvPr id="220" name="Google Shape;220;p5"/>
          <p:cNvSpPr txBox="1"/>
          <p:nvPr/>
        </p:nvSpPr>
        <p:spPr>
          <a:xfrm>
            <a:off x="952202" y="5922466"/>
            <a:ext cx="2975819" cy="381595"/>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Identitate Vizuală</a:t>
            </a:r>
            <a:endParaRPr/>
          </a:p>
        </p:txBody>
      </p:sp>
      <p:sp>
        <p:nvSpPr>
          <p:cNvPr id="221" name="Google Shape;221;p5"/>
          <p:cNvSpPr txBox="1"/>
          <p:nvPr/>
        </p:nvSpPr>
        <p:spPr>
          <a:xfrm>
            <a:off x="952202" y="6361062"/>
            <a:ext cx="8072735" cy="847725"/>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Crearea logo-ului (1 decembrie), alegerea paletei de culori (3 decembrie), design-ul elementelor de brand.</a:t>
            </a:r>
            <a:endParaRPr/>
          </a:p>
        </p:txBody>
      </p:sp>
      <p:sp>
        <p:nvSpPr>
          <p:cNvPr id="222" name="Google Shape;222;p5"/>
          <p:cNvSpPr txBox="1"/>
          <p:nvPr/>
        </p:nvSpPr>
        <p:spPr>
          <a:xfrm>
            <a:off x="9262914" y="5294411"/>
            <a:ext cx="406366" cy="360362"/>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02</a:t>
            </a:r>
            <a:endParaRPr/>
          </a:p>
        </p:txBody>
      </p:sp>
      <p:sp>
        <p:nvSpPr>
          <p:cNvPr id="223" name="Google Shape;223;p5"/>
          <p:cNvSpPr/>
          <p:nvPr/>
        </p:nvSpPr>
        <p:spPr>
          <a:xfrm>
            <a:off x="9262914" y="5755927"/>
            <a:ext cx="8072914" cy="28575"/>
          </a:xfrm>
          <a:custGeom>
            <a:rect b="b" l="l" r="r" t="t"/>
            <a:pathLst>
              <a:path extrusionOk="0" h="38100" w="10763885">
                <a:moveTo>
                  <a:pt x="0" y="0"/>
                </a:moveTo>
                <a:lnTo>
                  <a:pt x="10763885" y="0"/>
                </a:lnTo>
                <a:lnTo>
                  <a:pt x="10763885" y="38100"/>
                </a:lnTo>
                <a:lnTo>
                  <a:pt x="0" y="38100"/>
                </a:lnTo>
                <a:close/>
              </a:path>
            </a:pathLst>
          </a:custGeom>
          <a:solidFill>
            <a:srgbClr val="609DFF"/>
          </a:solidFill>
          <a:ln>
            <a:noFill/>
          </a:ln>
        </p:spPr>
      </p:sp>
      <p:sp>
        <p:nvSpPr>
          <p:cNvPr id="224" name="Google Shape;224;p5"/>
          <p:cNvSpPr txBox="1"/>
          <p:nvPr/>
        </p:nvSpPr>
        <p:spPr>
          <a:xfrm>
            <a:off x="9262914" y="5922466"/>
            <a:ext cx="3378101" cy="381595"/>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Materiale Promoționale</a:t>
            </a:r>
            <a:endParaRPr/>
          </a:p>
        </p:txBody>
      </p:sp>
      <p:sp>
        <p:nvSpPr>
          <p:cNvPr id="225" name="Google Shape;225;p5"/>
          <p:cNvSpPr txBox="1"/>
          <p:nvPr/>
        </p:nvSpPr>
        <p:spPr>
          <a:xfrm>
            <a:off x="9262914" y="6361062"/>
            <a:ext cx="8072884" cy="847725"/>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Crearea afișelor (5 decembrie), bannere web (7 decembrie), flyer-uri și alte materiale de promovare.</a:t>
            </a:r>
            <a:endParaRPr/>
          </a:p>
        </p:txBody>
      </p:sp>
      <p:sp>
        <p:nvSpPr>
          <p:cNvPr id="226" name="Google Shape;226;p5"/>
          <p:cNvSpPr txBox="1"/>
          <p:nvPr/>
        </p:nvSpPr>
        <p:spPr>
          <a:xfrm>
            <a:off x="952202" y="7539484"/>
            <a:ext cx="528831" cy="360362"/>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03</a:t>
            </a:r>
            <a:endParaRPr/>
          </a:p>
        </p:txBody>
      </p:sp>
      <p:sp>
        <p:nvSpPr>
          <p:cNvPr id="227" name="Google Shape;227;p5"/>
          <p:cNvSpPr/>
          <p:nvPr/>
        </p:nvSpPr>
        <p:spPr>
          <a:xfrm>
            <a:off x="952202" y="8001000"/>
            <a:ext cx="8072723" cy="28575"/>
          </a:xfrm>
          <a:custGeom>
            <a:rect b="b" l="l" r="r" t="t"/>
            <a:pathLst>
              <a:path extrusionOk="0" h="38100" w="10763631">
                <a:moveTo>
                  <a:pt x="0" y="0"/>
                </a:moveTo>
                <a:lnTo>
                  <a:pt x="10763631" y="0"/>
                </a:lnTo>
                <a:lnTo>
                  <a:pt x="10763631" y="38100"/>
                </a:lnTo>
                <a:lnTo>
                  <a:pt x="0" y="38100"/>
                </a:lnTo>
                <a:close/>
              </a:path>
            </a:pathLst>
          </a:custGeom>
          <a:solidFill>
            <a:srgbClr val="609DFF"/>
          </a:solidFill>
          <a:ln>
            <a:noFill/>
          </a:ln>
        </p:spPr>
      </p:sp>
      <p:sp>
        <p:nvSpPr>
          <p:cNvPr id="228" name="Google Shape;228;p5"/>
          <p:cNvSpPr txBox="1"/>
          <p:nvPr/>
        </p:nvSpPr>
        <p:spPr>
          <a:xfrm>
            <a:off x="952202" y="8167539"/>
            <a:ext cx="2975819" cy="381595"/>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Postări Social Media</a:t>
            </a:r>
            <a:endParaRPr/>
          </a:p>
        </p:txBody>
      </p:sp>
      <p:sp>
        <p:nvSpPr>
          <p:cNvPr id="229" name="Google Shape;229;p5"/>
          <p:cNvSpPr txBox="1"/>
          <p:nvPr/>
        </p:nvSpPr>
        <p:spPr>
          <a:xfrm>
            <a:off x="952202" y="8606135"/>
            <a:ext cx="8072735" cy="847725"/>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Redactare conținut Facebook, crearea graficelor Instagram, programarea postărilor conform calendarului.</a:t>
            </a:r>
            <a:endParaRPr/>
          </a:p>
        </p:txBody>
      </p:sp>
      <p:sp>
        <p:nvSpPr>
          <p:cNvPr id="230" name="Google Shape;230;p5"/>
          <p:cNvSpPr txBox="1"/>
          <p:nvPr/>
        </p:nvSpPr>
        <p:spPr>
          <a:xfrm>
            <a:off x="9262914" y="7539484"/>
            <a:ext cx="513523" cy="360362"/>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04</a:t>
            </a:r>
            <a:endParaRPr/>
          </a:p>
        </p:txBody>
      </p:sp>
      <p:sp>
        <p:nvSpPr>
          <p:cNvPr id="231" name="Google Shape;231;p5"/>
          <p:cNvSpPr/>
          <p:nvPr/>
        </p:nvSpPr>
        <p:spPr>
          <a:xfrm>
            <a:off x="9262914" y="8001000"/>
            <a:ext cx="8072914" cy="28575"/>
          </a:xfrm>
          <a:custGeom>
            <a:rect b="b" l="l" r="r" t="t"/>
            <a:pathLst>
              <a:path extrusionOk="0" h="38100" w="10763885">
                <a:moveTo>
                  <a:pt x="0" y="0"/>
                </a:moveTo>
                <a:lnTo>
                  <a:pt x="10763885" y="0"/>
                </a:lnTo>
                <a:lnTo>
                  <a:pt x="10763885" y="38100"/>
                </a:lnTo>
                <a:lnTo>
                  <a:pt x="0" y="38100"/>
                </a:lnTo>
                <a:close/>
              </a:path>
            </a:pathLst>
          </a:custGeom>
          <a:solidFill>
            <a:srgbClr val="609DFF"/>
          </a:solidFill>
          <a:ln>
            <a:noFill/>
          </a:ln>
        </p:spPr>
      </p:sp>
      <p:sp>
        <p:nvSpPr>
          <p:cNvPr id="232" name="Google Shape;232;p5"/>
          <p:cNvSpPr txBox="1"/>
          <p:nvPr/>
        </p:nvSpPr>
        <p:spPr>
          <a:xfrm>
            <a:off x="9262914" y="8167539"/>
            <a:ext cx="2975819" cy="381595"/>
          </a:xfrm>
          <a:prstGeom prst="rect">
            <a:avLst/>
          </a:prstGeom>
          <a:noFill/>
          <a:ln>
            <a:noFill/>
          </a:ln>
        </p:spPr>
        <p:txBody>
          <a:bodyPr anchorCtr="0" anchor="t" bIns="0" lIns="0" spcFirstLastPara="1" rIns="0" wrap="square" tIns="0">
            <a:spAutoFit/>
          </a:bodyPr>
          <a:lstStyle/>
          <a:p>
            <a:pPr indent="0" lvl="0" marL="0" marR="0" rtl="0" algn="l">
              <a:lnSpc>
                <a:spcPct val="124351"/>
              </a:lnSpc>
              <a:spcBef>
                <a:spcPts val="0"/>
              </a:spcBef>
              <a:spcAft>
                <a:spcPts val="0"/>
              </a:spcAft>
              <a:buNone/>
            </a:pPr>
            <a:r>
              <a:rPr b="0" i="0" lang="en-US" sz="2312" u="none" cap="none" strike="noStrike">
                <a:solidFill>
                  <a:srgbClr val="E2E6E9"/>
                </a:solidFill>
                <a:latin typeface="Merriweather"/>
                <a:ea typeface="Merriweather"/>
                <a:cs typeface="Merriweather"/>
                <a:sym typeface="Merriweather"/>
              </a:rPr>
              <a:t>Comunicare Media</a:t>
            </a:r>
            <a:endParaRPr/>
          </a:p>
        </p:txBody>
      </p:sp>
      <p:sp>
        <p:nvSpPr>
          <p:cNvPr id="233" name="Google Shape;233;p5"/>
          <p:cNvSpPr txBox="1"/>
          <p:nvPr/>
        </p:nvSpPr>
        <p:spPr>
          <a:xfrm>
            <a:off x="9262914" y="8606135"/>
            <a:ext cx="8072884" cy="847725"/>
          </a:xfrm>
          <a:prstGeom prst="rect">
            <a:avLst/>
          </a:prstGeom>
          <a:noFill/>
          <a:ln>
            <a:noFill/>
          </a:ln>
        </p:spPr>
        <p:txBody>
          <a:bodyPr anchorCtr="0" anchor="t" bIns="0" lIns="0" spcFirstLastPara="1" rIns="0" wrap="square" tIns="0">
            <a:spAutoFit/>
          </a:bodyPr>
          <a:lstStyle/>
          <a:p>
            <a:pPr indent="0" lvl="0" marL="0" marR="0" rtl="0" algn="l">
              <a:lnSpc>
                <a:spcPct val="162086"/>
              </a:lnSpc>
              <a:spcBef>
                <a:spcPts val="0"/>
              </a:spcBef>
              <a:spcAft>
                <a:spcPts val="0"/>
              </a:spcAft>
              <a:buNone/>
            </a:pPr>
            <a:r>
              <a:rPr b="0" i="0" lang="en-US" sz="1812" u="none" cap="none" strike="noStrike">
                <a:solidFill>
                  <a:srgbClr val="E2E6E9"/>
                </a:solidFill>
                <a:latin typeface="Merriweather"/>
                <a:ea typeface="Merriweather"/>
                <a:cs typeface="Merriweather"/>
                <a:sym typeface="Merriweather"/>
              </a:rPr>
              <a:t>Contactarea partenerilor media, redactarea comunicatelor de presă, urmărirea publicațiilor.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descr="preencoded.png" id="242" name="Google Shape;242;p6"/>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243" name="Google Shape;243;p6"/>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244" name="Google Shape;244;p6"/>
          <p:cNvSpPr/>
          <p:nvPr/>
        </p:nvSpPr>
        <p:spPr>
          <a:xfrm>
            <a:off x="0" y="0"/>
            <a:ext cx="18288000" cy="3222403"/>
          </a:xfrm>
          <a:custGeom>
            <a:rect b="b" l="l" r="r" t="t"/>
            <a:pathLst>
              <a:path extrusionOk="0" h="4296537" w="24384000">
                <a:moveTo>
                  <a:pt x="0" y="0"/>
                </a:moveTo>
                <a:lnTo>
                  <a:pt x="24384000" y="0"/>
                </a:lnTo>
                <a:lnTo>
                  <a:pt x="24384000" y="4296537"/>
                </a:lnTo>
                <a:lnTo>
                  <a:pt x="0" y="4296537"/>
                </a:lnTo>
                <a:lnTo>
                  <a:pt x="0" y="0"/>
                </a:lnTo>
                <a:close/>
              </a:path>
            </a:pathLst>
          </a:custGeom>
          <a:blipFill rotWithShape="1">
            <a:blip r:embed="rId4">
              <a:alphaModFix/>
            </a:blip>
            <a:stretch>
              <a:fillRect b="0" l="-45" r="-45" t="0"/>
            </a:stretch>
          </a:blipFill>
          <a:ln>
            <a:noFill/>
          </a:ln>
        </p:spPr>
      </p:sp>
      <p:sp>
        <p:nvSpPr>
          <p:cNvPr id="245" name="Google Shape;245;p6"/>
          <p:cNvSpPr txBox="1"/>
          <p:nvPr/>
        </p:nvSpPr>
        <p:spPr>
          <a:xfrm>
            <a:off x="1031081" y="3902720"/>
            <a:ext cx="16225838" cy="798513"/>
          </a:xfrm>
          <a:prstGeom prst="rect">
            <a:avLst/>
          </a:prstGeom>
          <a:noFill/>
          <a:ln>
            <a:noFill/>
          </a:ln>
        </p:spPr>
        <p:txBody>
          <a:bodyPr anchorCtr="0" anchor="t" bIns="0" lIns="0" spcFirstLastPara="1" rIns="0" wrap="square" tIns="0">
            <a:spAutoFit/>
          </a:bodyPr>
          <a:lstStyle/>
          <a:p>
            <a:pPr indent="0" lvl="0" marL="0" marR="0" rtl="0" algn="l">
              <a:lnSpc>
                <a:spcPct val="124693"/>
              </a:lnSpc>
              <a:spcBef>
                <a:spcPts val="0"/>
              </a:spcBef>
              <a:spcAft>
                <a:spcPts val="0"/>
              </a:spcAft>
              <a:buNone/>
            </a:pPr>
            <a:r>
              <a:rPr b="0" i="0" lang="en-US" sz="5062" u="none" cap="none" strike="noStrike">
                <a:solidFill>
                  <a:srgbClr val="F5F0F0"/>
                </a:solidFill>
                <a:latin typeface="Merriweather"/>
                <a:ea typeface="Merriweather"/>
                <a:cs typeface="Merriweather"/>
                <a:sym typeface="Merriweather"/>
              </a:rPr>
              <a:t>Exemplu de Card Trello - Detalii și Funcționalități</a:t>
            </a:r>
            <a:endParaRPr/>
          </a:p>
        </p:txBody>
      </p:sp>
      <p:sp>
        <p:nvSpPr>
          <p:cNvPr id="246" name="Google Shape;246;p6"/>
          <p:cNvSpPr txBox="1"/>
          <p:nvPr/>
        </p:nvSpPr>
        <p:spPr>
          <a:xfrm>
            <a:off x="1031081" y="5047209"/>
            <a:ext cx="16225838" cy="901005"/>
          </a:xfrm>
          <a:prstGeom prst="rect">
            <a:avLst/>
          </a:prstGeom>
          <a:noFill/>
          <a:ln>
            <a:noFill/>
          </a:ln>
        </p:spPr>
        <p:txBody>
          <a:bodyPr anchorCtr="0" anchor="t" bIns="0" lIns="0" spcFirstLastPara="1" rIns="0" wrap="square" tIns="0">
            <a:spAutoFit/>
          </a:bodyPr>
          <a:lstStyle/>
          <a:p>
            <a:pPr indent="0" lvl="0" marL="0" marR="0" rtl="0" algn="l">
              <a:lnSpc>
                <a:spcPct val="159350"/>
              </a:lnSpc>
              <a:spcBef>
                <a:spcPts val="0"/>
              </a:spcBef>
              <a:spcAft>
                <a:spcPts val="0"/>
              </a:spcAft>
              <a:buNone/>
            </a:pPr>
            <a:r>
              <a:rPr b="0" i="0" lang="en-US" sz="2000" u="none" cap="none" strike="noStrike">
                <a:solidFill>
                  <a:srgbClr val="E2E6E9"/>
                </a:solidFill>
                <a:latin typeface="Merriweather"/>
                <a:ea typeface="Merriweather"/>
                <a:cs typeface="Merriweather"/>
                <a:sym typeface="Merriweather"/>
              </a:rPr>
              <a:t>Fiecare card a fost structurat cu detalii complete pentru a facilita execuția și urmărirea progresului. Aceasta asigură că niciun detaliu nu este omis și că fiecare membru al echipei are claritate totală asupra ceea ce trebuie realizat.</a:t>
            </a:r>
            <a:endParaRPr/>
          </a:p>
        </p:txBody>
      </p:sp>
      <p:sp>
        <p:nvSpPr>
          <p:cNvPr id="247" name="Google Shape;247;p6"/>
          <p:cNvSpPr txBox="1"/>
          <p:nvPr/>
        </p:nvSpPr>
        <p:spPr>
          <a:xfrm>
            <a:off x="1031081" y="6476851"/>
            <a:ext cx="6091432" cy="393700"/>
          </a:xfrm>
          <a:prstGeom prst="rect">
            <a:avLst/>
          </a:prstGeom>
          <a:noFill/>
          <a:ln>
            <a:noFill/>
          </a:ln>
        </p:spPr>
        <p:txBody>
          <a:bodyPr anchorCtr="0" anchor="t" bIns="0" lIns="0" spcFirstLastPara="1" rIns="0" wrap="square" tIns="0">
            <a:spAutoFit/>
          </a:bodyPr>
          <a:lstStyle/>
          <a:p>
            <a:pPr indent="0" lvl="0" marL="0" marR="0" rtl="0" algn="l">
              <a:lnSpc>
                <a:spcPct val="125010"/>
              </a:lnSpc>
              <a:spcBef>
                <a:spcPts val="0"/>
              </a:spcBef>
              <a:spcAft>
                <a:spcPts val="0"/>
              </a:spcAft>
              <a:buNone/>
            </a:pPr>
            <a:r>
              <a:rPr b="0" i="0" lang="en-US" sz="2499" u="none" cap="none" strike="noStrike">
                <a:solidFill>
                  <a:srgbClr val="F5F0F0"/>
                </a:solidFill>
                <a:latin typeface="Merriweather"/>
                <a:ea typeface="Merriweather"/>
                <a:cs typeface="Merriweather"/>
                <a:sym typeface="Merriweather"/>
              </a:rPr>
              <a:t>Card: Crearea Afișului Evenimentului</a:t>
            </a:r>
            <a:endParaRPr/>
          </a:p>
        </p:txBody>
      </p:sp>
      <p:sp>
        <p:nvSpPr>
          <p:cNvPr id="248" name="Google Shape;248;p6"/>
          <p:cNvSpPr txBox="1"/>
          <p:nvPr/>
        </p:nvSpPr>
        <p:spPr>
          <a:xfrm>
            <a:off x="1031081" y="7080200"/>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E2E6E9"/>
              </a:buClr>
              <a:buSzPts val="2000"/>
              <a:buFont typeface="Arial"/>
              <a:buChar char="•"/>
            </a:pPr>
            <a:r>
              <a:rPr b="1" i="0" lang="en-US" sz="2000" u="none" cap="none" strike="noStrike">
                <a:solidFill>
                  <a:srgbClr val="E2E6E9"/>
                </a:solidFill>
                <a:latin typeface="Merriweather"/>
                <a:ea typeface="Merriweather"/>
                <a:cs typeface="Merriweather"/>
                <a:sym typeface="Merriweather"/>
              </a:rPr>
              <a:t>Descriere:</a:t>
            </a:r>
            <a:r>
              <a:rPr b="0" i="0" lang="en-US" sz="2000" u="none" cap="none" strike="noStrike">
                <a:solidFill>
                  <a:srgbClr val="E2E6E9"/>
                </a:solidFill>
                <a:latin typeface="Merriweather"/>
                <a:ea typeface="Merriweather"/>
                <a:cs typeface="Merriweather"/>
                <a:sym typeface="Merriweather"/>
              </a:rPr>
              <a:t> Design afișul principal 100x70cm</a:t>
            </a:r>
            <a:endParaRPr/>
          </a:p>
        </p:txBody>
      </p:sp>
      <p:sp>
        <p:nvSpPr>
          <p:cNvPr id="249" name="Google Shape;249;p6"/>
          <p:cNvSpPr txBox="1"/>
          <p:nvPr/>
        </p:nvSpPr>
        <p:spPr>
          <a:xfrm>
            <a:off x="1031081" y="7582792"/>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E2E6E9"/>
              </a:buClr>
              <a:buSzPts val="2000"/>
              <a:buFont typeface="Arial"/>
              <a:buChar char="•"/>
            </a:pPr>
            <a:r>
              <a:rPr b="1" i="0" lang="en-US" sz="2000" u="none" cap="none" strike="noStrike">
                <a:solidFill>
                  <a:srgbClr val="E2E6E9"/>
                </a:solidFill>
                <a:latin typeface="Merriweather"/>
                <a:ea typeface="Merriweather"/>
                <a:cs typeface="Merriweather"/>
                <a:sym typeface="Merriweather"/>
              </a:rPr>
              <a:t>Responsabil:</a:t>
            </a:r>
            <a:r>
              <a:rPr b="0" i="0" lang="en-US" sz="2000" u="none" cap="none" strike="noStrike">
                <a:solidFill>
                  <a:srgbClr val="E2E6E9"/>
                </a:solidFill>
                <a:latin typeface="Merriweather"/>
                <a:ea typeface="Merriweather"/>
                <a:cs typeface="Merriweather"/>
                <a:sym typeface="Merriweather"/>
              </a:rPr>
              <a:t> Mita Andrei</a:t>
            </a:r>
            <a:endParaRPr/>
          </a:p>
        </p:txBody>
      </p:sp>
      <p:sp>
        <p:nvSpPr>
          <p:cNvPr id="250" name="Google Shape;250;p6"/>
          <p:cNvSpPr txBox="1"/>
          <p:nvPr/>
        </p:nvSpPr>
        <p:spPr>
          <a:xfrm>
            <a:off x="1031081" y="8085385"/>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E2E6E9"/>
              </a:buClr>
              <a:buSzPts val="2000"/>
              <a:buFont typeface="Arial"/>
              <a:buChar char="•"/>
            </a:pPr>
            <a:r>
              <a:rPr b="1" i="0" lang="en-US" sz="2000" u="none" cap="none" strike="noStrike">
                <a:solidFill>
                  <a:srgbClr val="E2E6E9"/>
                </a:solidFill>
                <a:latin typeface="Merriweather"/>
                <a:ea typeface="Merriweather"/>
                <a:cs typeface="Merriweather"/>
                <a:sym typeface="Merriweather"/>
              </a:rPr>
              <a:t>Termen-limită:</a:t>
            </a:r>
            <a:r>
              <a:rPr b="0" i="0" lang="en-US" sz="2000" u="none" cap="none" strike="noStrike">
                <a:solidFill>
                  <a:srgbClr val="E2E6E9"/>
                </a:solidFill>
                <a:latin typeface="Merriweather"/>
                <a:ea typeface="Merriweather"/>
                <a:cs typeface="Merriweather"/>
                <a:sym typeface="Merriweather"/>
              </a:rPr>
              <a:t> 5 decembrie 2025</a:t>
            </a:r>
            <a:endParaRPr/>
          </a:p>
        </p:txBody>
      </p:sp>
      <p:sp>
        <p:nvSpPr>
          <p:cNvPr id="251" name="Google Shape;251;p6"/>
          <p:cNvSpPr txBox="1"/>
          <p:nvPr/>
        </p:nvSpPr>
        <p:spPr>
          <a:xfrm>
            <a:off x="1031081" y="8587979"/>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E2E6E9"/>
              </a:buClr>
              <a:buSzPts val="2000"/>
              <a:buFont typeface="Arial"/>
              <a:buChar char="•"/>
            </a:pPr>
            <a:r>
              <a:rPr b="1" i="0" lang="en-US" sz="2000" u="none" cap="none" strike="noStrike">
                <a:solidFill>
                  <a:srgbClr val="E2E6E9"/>
                </a:solidFill>
                <a:latin typeface="Merriweather"/>
                <a:ea typeface="Merriweather"/>
                <a:cs typeface="Merriweather"/>
                <a:sym typeface="Merriweather"/>
              </a:rPr>
              <a:t>Prioritate:</a:t>
            </a:r>
            <a:r>
              <a:rPr b="0" i="0" lang="en-US" sz="2000" u="none" cap="none" strike="noStrike">
                <a:solidFill>
                  <a:srgbClr val="E2E6E9"/>
                </a:solidFill>
                <a:latin typeface="Merriweather"/>
                <a:ea typeface="Merriweather"/>
                <a:cs typeface="Merriweather"/>
                <a:sym typeface="Merriweather"/>
              </a:rPr>
              <a:t> Urgent (roșu)</a:t>
            </a:r>
            <a:endParaRPr/>
          </a:p>
        </p:txBody>
      </p:sp>
      <p:sp>
        <p:nvSpPr>
          <p:cNvPr id="252" name="Google Shape;252;p6"/>
          <p:cNvSpPr txBox="1"/>
          <p:nvPr/>
        </p:nvSpPr>
        <p:spPr>
          <a:xfrm>
            <a:off x="9467999" y="6476851"/>
            <a:ext cx="4292272" cy="393700"/>
          </a:xfrm>
          <a:prstGeom prst="rect">
            <a:avLst/>
          </a:prstGeom>
          <a:noFill/>
          <a:ln>
            <a:noFill/>
          </a:ln>
        </p:spPr>
        <p:txBody>
          <a:bodyPr anchorCtr="0" anchor="t" bIns="0" lIns="0" spcFirstLastPara="1" rIns="0" wrap="square" tIns="0">
            <a:spAutoFit/>
          </a:bodyPr>
          <a:lstStyle/>
          <a:p>
            <a:pPr indent="0" lvl="0" marL="0" marR="0" rtl="0" algn="l">
              <a:lnSpc>
                <a:spcPct val="125010"/>
              </a:lnSpc>
              <a:spcBef>
                <a:spcPts val="0"/>
              </a:spcBef>
              <a:spcAft>
                <a:spcPts val="0"/>
              </a:spcAft>
              <a:buNone/>
            </a:pPr>
            <a:r>
              <a:rPr b="0" i="0" lang="en-US" sz="2499" u="none" cap="none" strike="noStrike">
                <a:solidFill>
                  <a:srgbClr val="F5F0F0"/>
                </a:solidFill>
                <a:latin typeface="Merriweather"/>
                <a:ea typeface="Merriweather"/>
                <a:cs typeface="Merriweather"/>
                <a:sym typeface="Merriweather"/>
              </a:rPr>
              <a:t>Funcționalități Utilizate</a:t>
            </a:r>
            <a:endParaRPr/>
          </a:p>
        </p:txBody>
      </p:sp>
      <p:sp>
        <p:nvSpPr>
          <p:cNvPr id="253" name="Google Shape;253;p6"/>
          <p:cNvSpPr txBox="1"/>
          <p:nvPr/>
        </p:nvSpPr>
        <p:spPr>
          <a:xfrm>
            <a:off x="9467999" y="7080200"/>
            <a:ext cx="7798445" cy="776288"/>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FFFFFF"/>
              </a:buClr>
              <a:buSzPts val="2000"/>
              <a:buFont typeface="Arial"/>
              <a:buChar char="•"/>
            </a:pPr>
            <a:r>
              <a:rPr b="0" i="0" lang="en-US" sz="2000" u="none" cap="none" strike="noStrike">
                <a:solidFill>
                  <a:srgbClr val="FFFFFF"/>
                </a:solidFill>
                <a:latin typeface="Merriweather"/>
                <a:ea typeface="Merriweather"/>
                <a:cs typeface="Merriweather"/>
                <a:sym typeface="Merriweather"/>
              </a:rPr>
              <a:t>Checklist: Alegere imagine, scrierea textului, revizuire design</a:t>
            </a:r>
            <a:endParaRPr/>
          </a:p>
        </p:txBody>
      </p:sp>
      <p:sp>
        <p:nvSpPr>
          <p:cNvPr id="254" name="Google Shape;254;p6"/>
          <p:cNvSpPr txBox="1"/>
          <p:nvPr/>
        </p:nvSpPr>
        <p:spPr>
          <a:xfrm>
            <a:off x="9467999" y="7995196"/>
            <a:ext cx="7798445" cy="376238"/>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FFFFFF"/>
              </a:buClr>
              <a:buSzPts val="2000"/>
              <a:buFont typeface="Arial"/>
              <a:buChar char="•"/>
            </a:pPr>
            <a:r>
              <a:rPr b="0" i="0" lang="en-US" sz="2000" u="none" cap="none" strike="noStrike">
                <a:solidFill>
                  <a:srgbClr val="FFFFFF"/>
                </a:solidFill>
                <a:latin typeface="Merriweather"/>
                <a:ea typeface="Merriweather"/>
                <a:cs typeface="Merriweather"/>
                <a:sym typeface="Merriweather"/>
              </a:rPr>
              <a:t>Etichete: Design, Urgent, Promoție</a:t>
            </a:r>
            <a:endParaRPr/>
          </a:p>
        </p:txBody>
      </p:sp>
      <p:sp>
        <p:nvSpPr>
          <p:cNvPr id="255" name="Google Shape;255;p6"/>
          <p:cNvSpPr txBox="1"/>
          <p:nvPr/>
        </p:nvSpPr>
        <p:spPr>
          <a:xfrm>
            <a:off x="9467999" y="8497789"/>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FFFFFF"/>
              </a:buClr>
              <a:buSzPts val="2000"/>
              <a:buFont typeface="Arial"/>
              <a:buChar char="•"/>
            </a:pPr>
            <a:r>
              <a:rPr b="0" i="0" lang="en-US" sz="2000" u="none" cap="none" strike="noStrike">
                <a:solidFill>
                  <a:srgbClr val="FFFFFF"/>
                </a:solidFill>
                <a:latin typeface="Merriweather"/>
                <a:ea typeface="Merriweather"/>
                <a:cs typeface="Merriweather"/>
                <a:sym typeface="Merriweather"/>
              </a:rPr>
              <a:t>Atașamente: Fișiere PSD, imagini, brand guidelines</a:t>
            </a:r>
            <a:endParaRPr/>
          </a:p>
        </p:txBody>
      </p:sp>
      <p:sp>
        <p:nvSpPr>
          <p:cNvPr id="256" name="Google Shape;256;p6"/>
          <p:cNvSpPr txBox="1"/>
          <p:nvPr/>
        </p:nvSpPr>
        <p:spPr>
          <a:xfrm>
            <a:off x="9467999" y="9000381"/>
            <a:ext cx="7798445" cy="488602"/>
          </a:xfrm>
          <a:prstGeom prst="rect">
            <a:avLst/>
          </a:prstGeom>
          <a:noFill/>
          <a:ln>
            <a:noFill/>
          </a:ln>
        </p:spPr>
        <p:txBody>
          <a:bodyPr anchorCtr="0" anchor="t" bIns="0" lIns="0" spcFirstLastPara="1" rIns="0" wrap="square" tIns="0">
            <a:spAutoFit/>
          </a:bodyPr>
          <a:lstStyle/>
          <a:p>
            <a:pPr indent="-150812" lvl="1" marL="301625" marR="0" rtl="0" algn="l">
              <a:lnSpc>
                <a:spcPct val="159350"/>
              </a:lnSpc>
              <a:spcBef>
                <a:spcPts val="0"/>
              </a:spcBef>
              <a:spcAft>
                <a:spcPts val="0"/>
              </a:spcAft>
              <a:buClr>
                <a:srgbClr val="FFFFFF"/>
              </a:buClr>
              <a:buSzPts val="2000"/>
              <a:buFont typeface="Arial"/>
              <a:buChar char="•"/>
            </a:pPr>
            <a:r>
              <a:rPr b="0" i="0" lang="en-US" sz="2000" u="none" cap="none" strike="noStrike">
                <a:solidFill>
                  <a:srgbClr val="FFFFFF"/>
                </a:solidFill>
                <a:latin typeface="Merriweather"/>
                <a:ea typeface="Merriweather"/>
                <a:cs typeface="Merriweather"/>
                <a:sym typeface="Merriweather"/>
              </a:rPr>
              <a:t>Comentarii: Feedback și revizuiri</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descr="preencoded.png" id="265" name="Google Shape;265;p7"/>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266" name="Google Shape;266;p7"/>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267" name="Google Shape;267;p7">
            <a:hlinkClick r:id="rId4"/>
          </p:cNvPr>
          <p:cNvSpPr/>
          <p:nvPr/>
        </p:nvSpPr>
        <p:spPr>
          <a:xfrm>
            <a:off x="16049019" y="9686925"/>
            <a:ext cx="2153221" cy="514350"/>
          </a:xfrm>
          <a:custGeom>
            <a:rect b="b" l="l" r="r" t="t"/>
            <a:pathLst>
              <a:path extrusionOk="0" h="685800" w="2870962">
                <a:moveTo>
                  <a:pt x="0" y="0"/>
                </a:moveTo>
                <a:lnTo>
                  <a:pt x="2870962" y="0"/>
                </a:lnTo>
                <a:lnTo>
                  <a:pt x="2870962" y="685800"/>
                </a:lnTo>
                <a:lnTo>
                  <a:pt x="0" y="685800"/>
                </a:lnTo>
                <a:lnTo>
                  <a:pt x="0" y="0"/>
                </a:lnTo>
                <a:close/>
              </a:path>
            </a:pathLst>
          </a:custGeom>
          <a:blipFill rotWithShape="1">
            <a:blip r:embed="rId5">
              <a:alphaModFix/>
            </a:blip>
            <a:stretch>
              <a:fillRect b="0" l="0" r="0" t="0"/>
            </a:stretch>
          </a:blipFill>
          <a:ln>
            <a:noFill/>
          </a:ln>
        </p:spPr>
      </p:sp>
      <p:sp>
        <p:nvSpPr>
          <p:cNvPr descr="preencoded.png" id="268" name="Google Shape;268;p7"/>
          <p:cNvSpPr/>
          <p:nvPr/>
        </p:nvSpPr>
        <p:spPr>
          <a:xfrm>
            <a:off x="11430000" y="0"/>
            <a:ext cx="6858000" cy="10287000"/>
          </a:xfrm>
          <a:custGeom>
            <a:rect b="b" l="l" r="r" t="t"/>
            <a:pathLst>
              <a:path extrusionOk="0" h="13716000" w="9144000">
                <a:moveTo>
                  <a:pt x="0" y="0"/>
                </a:moveTo>
                <a:lnTo>
                  <a:pt x="9144000" y="0"/>
                </a:lnTo>
                <a:lnTo>
                  <a:pt x="9144000" y="13716000"/>
                </a:lnTo>
                <a:lnTo>
                  <a:pt x="0" y="13716000"/>
                </a:lnTo>
                <a:lnTo>
                  <a:pt x="0" y="0"/>
                </a:lnTo>
                <a:close/>
              </a:path>
            </a:pathLst>
          </a:custGeom>
          <a:blipFill rotWithShape="1">
            <a:blip r:embed="rId6">
              <a:alphaModFix/>
            </a:blip>
            <a:stretch>
              <a:fillRect b="0" l="0" r="0" t="0"/>
            </a:stretch>
          </a:blipFill>
          <a:ln>
            <a:noFill/>
          </a:ln>
        </p:spPr>
      </p:sp>
      <p:sp>
        <p:nvSpPr>
          <p:cNvPr id="269" name="Google Shape;269;p7"/>
          <p:cNvSpPr txBox="1"/>
          <p:nvPr/>
        </p:nvSpPr>
        <p:spPr>
          <a:xfrm>
            <a:off x="667941" y="567481"/>
            <a:ext cx="10094119" cy="1062633"/>
          </a:xfrm>
          <a:prstGeom prst="rect">
            <a:avLst/>
          </a:prstGeom>
          <a:noFill/>
          <a:ln>
            <a:noFill/>
          </a:ln>
        </p:spPr>
        <p:txBody>
          <a:bodyPr anchorCtr="0" anchor="t" bIns="0" lIns="0" spcFirstLastPara="1" rIns="0" wrap="square" tIns="0">
            <a:spAutoFit/>
          </a:bodyPr>
          <a:lstStyle/>
          <a:p>
            <a:pPr indent="0" lvl="0" marL="0" marR="0" rtl="0" algn="l">
              <a:lnSpc>
                <a:spcPct val="124984"/>
              </a:lnSpc>
              <a:spcBef>
                <a:spcPts val="0"/>
              </a:spcBef>
              <a:spcAft>
                <a:spcPts val="0"/>
              </a:spcAft>
              <a:buNone/>
            </a:pPr>
            <a:r>
              <a:rPr b="0" i="0" lang="en-US" sz="3250" u="none" cap="none" strike="noStrike">
                <a:solidFill>
                  <a:srgbClr val="F5F0F0"/>
                </a:solidFill>
                <a:latin typeface="Merriweather"/>
                <a:ea typeface="Merriweather"/>
                <a:cs typeface="Merriweather"/>
                <a:sym typeface="Merriweather"/>
              </a:rPr>
              <a:t>Funcționalitățile Trello - Instrumentele Colaborării</a:t>
            </a:r>
            <a:endParaRPr/>
          </a:p>
        </p:txBody>
      </p:sp>
      <p:sp>
        <p:nvSpPr>
          <p:cNvPr id="270" name="Google Shape;270;p7"/>
          <p:cNvSpPr txBox="1"/>
          <p:nvPr/>
        </p:nvSpPr>
        <p:spPr>
          <a:xfrm>
            <a:off x="667941" y="1832967"/>
            <a:ext cx="10094119" cy="581917"/>
          </a:xfrm>
          <a:prstGeom prst="rect">
            <a:avLst/>
          </a:prstGeom>
          <a:noFill/>
          <a:ln>
            <a:noFill/>
          </a:ln>
        </p:spPr>
        <p:txBody>
          <a:bodyPr anchorCtr="0" anchor="t" bIns="0" lIns="0" spcFirstLastPara="1" rIns="0" wrap="square" tIns="0">
            <a:spAutoFit/>
          </a:bodyPr>
          <a:lstStyle/>
          <a:p>
            <a:pPr indent="0" lvl="0" marL="0" marR="0" rtl="0" algn="l">
              <a:lnSpc>
                <a:spcPct val="157164"/>
              </a:lnSpc>
              <a:spcBef>
                <a:spcPts val="0"/>
              </a:spcBef>
              <a:spcAft>
                <a:spcPts val="0"/>
              </a:spcAft>
              <a:buNone/>
            </a:pPr>
            <a:r>
              <a:rPr b="0" i="0" lang="en-US" sz="1312" u="none" cap="none" strike="noStrike">
                <a:solidFill>
                  <a:srgbClr val="E2E6E9"/>
                </a:solidFill>
                <a:latin typeface="Merriweather"/>
                <a:ea typeface="Merriweather"/>
                <a:cs typeface="Merriweather"/>
                <a:sym typeface="Merriweather"/>
              </a:rPr>
              <a:t>Platforma Trello a oferit un set complet de instrumente care au permis echipei să lucrez organizat, transparent și eficient. Fiecare funcționalitate a fost utilizată strategic pentru a îmbunătăți fluxul de lucru.</a:t>
            </a:r>
            <a:endParaRPr/>
          </a:p>
        </p:txBody>
      </p:sp>
      <p:grpSp>
        <p:nvGrpSpPr>
          <p:cNvPr id="271" name="Google Shape;271;p7"/>
          <p:cNvGrpSpPr/>
          <p:nvPr/>
        </p:nvGrpSpPr>
        <p:grpSpPr>
          <a:xfrm>
            <a:off x="663179" y="2597944"/>
            <a:ext cx="10103644" cy="1658683"/>
            <a:chOff x="0" y="0"/>
            <a:chExt cx="13471525" cy="2211578"/>
          </a:xfrm>
        </p:grpSpPr>
        <p:sp>
          <p:nvSpPr>
            <p:cNvPr id="272" name="Google Shape;272;p7"/>
            <p:cNvSpPr/>
            <p:nvPr/>
          </p:nvSpPr>
          <p:spPr>
            <a:xfrm>
              <a:off x="6350" y="6350"/>
              <a:ext cx="13458825" cy="2198878"/>
            </a:xfrm>
            <a:custGeom>
              <a:rect b="b" l="l" r="r" t="t"/>
              <a:pathLst>
                <a:path extrusionOk="0" h="2198878" w="13458825">
                  <a:moveTo>
                    <a:pt x="0" y="93472"/>
                  </a:moveTo>
                  <a:cubicBezTo>
                    <a:pt x="0" y="41910"/>
                    <a:pt x="42037" y="0"/>
                    <a:pt x="93980" y="0"/>
                  </a:cubicBezTo>
                  <a:lnTo>
                    <a:pt x="13364845" y="0"/>
                  </a:lnTo>
                  <a:cubicBezTo>
                    <a:pt x="13416787" y="0"/>
                    <a:pt x="13458825" y="41910"/>
                    <a:pt x="13458825" y="93472"/>
                  </a:cubicBezTo>
                  <a:lnTo>
                    <a:pt x="13458825" y="2105406"/>
                  </a:lnTo>
                  <a:cubicBezTo>
                    <a:pt x="13458825" y="2157095"/>
                    <a:pt x="13416787" y="2198878"/>
                    <a:pt x="13364845" y="2198878"/>
                  </a:cubicBezTo>
                  <a:lnTo>
                    <a:pt x="93980" y="2198878"/>
                  </a:lnTo>
                  <a:cubicBezTo>
                    <a:pt x="42037" y="2198878"/>
                    <a:pt x="0" y="2156968"/>
                    <a:pt x="0" y="2105406"/>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0" y="0"/>
              <a:ext cx="13471525" cy="2211578"/>
            </a:xfrm>
            <a:custGeom>
              <a:rect b="b" l="l" r="r" t="t"/>
              <a:pathLst>
                <a:path extrusionOk="0" h="2211578" w="13471525">
                  <a:moveTo>
                    <a:pt x="0" y="99822"/>
                  </a:moveTo>
                  <a:cubicBezTo>
                    <a:pt x="0" y="44704"/>
                    <a:pt x="44958" y="0"/>
                    <a:pt x="100330" y="0"/>
                  </a:cubicBezTo>
                  <a:lnTo>
                    <a:pt x="13371195" y="0"/>
                  </a:lnTo>
                  <a:lnTo>
                    <a:pt x="13371195" y="6350"/>
                  </a:lnTo>
                  <a:lnTo>
                    <a:pt x="13371195" y="0"/>
                  </a:lnTo>
                  <a:cubicBezTo>
                    <a:pt x="13426567" y="0"/>
                    <a:pt x="13471525" y="44704"/>
                    <a:pt x="13471525" y="99822"/>
                  </a:cubicBezTo>
                  <a:lnTo>
                    <a:pt x="13465175" y="99822"/>
                  </a:lnTo>
                  <a:lnTo>
                    <a:pt x="13471525" y="99822"/>
                  </a:lnTo>
                  <a:lnTo>
                    <a:pt x="13471525" y="2111756"/>
                  </a:lnTo>
                  <a:lnTo>
                    <a:pt x="13465175" y="2111756"/>
                  </a:lnTo>
                  <a:lnTo>
                    <a:pt x="13471525" y="2111756"/>
                  </a:lnTo>
                  <a:cubicBezTo>
                    <a:pt x="13471525" y="2167001"/>
                    <a:pt x="13426567" y="2211578"/>
                    <a:pt x="13371195" y="2211578"/>
                  </a:cubicBezTo>
                  <a:lnTo>
                    <a:pt x="13371195" y="2205228"/>
                  </a:lnTo>
                  <a:lnTo>
                    <a:pt x="13371195" y="2211578"/>
                  </a:lnTo>
                  <a:lnTo>
                    <a:pt x="100330" y="2211578"/>
                  </a:lnTo>
                  <a:lnTo>
                    <a:pt x="100330" y="2205228"/>
                  </a:lnTo>
                  <a:lnTo>
                    <a:pt x="100330" y="2211578"/>
                  </a:lnTo>
                  <a:cubicBezTo>
                    <a:pt x="44958" y="2211578"/>
                    <a:pt x="0" y="2166874"/>
                    <a:pt x="0" y="2111756"/>
                  </a:cubicBezTo>
                  <a:lnTo>
                    <a:pt x="0" y="99822"/>
                  </a:lnTo>
                  <a:lnTo>
                    <a:pt x="6350" y="99822"/>
                  </a:lnTo>
                  <a:lnTo>
                    <a:pt x="0" y="99822"/>
                  </a:lnTo>
                  <a:moveTo>
                    <a:pt x="12700" y="99822"/>
                  </a:moveTo>
                  <a:lnTo>
                    <a:pt x="12700" y="2111756"/>
                  </a:lnTo>
                  <a:lnTo>
                    <a:pt x="6350" y="2111756"/>
                  </a:lnTo>
                  <a:lnTo>
                    <a:pt x="12700" y="2111756"/>
                  </a:lnTo>
                  <a:cubicBezTo>
                    <a:pt x="12700" y="2159889"/>
                    <a:pt x="51943" y="2198878"/>
                    <a:pt x="100330" y="2198878"/>
                  </a:cubicBezTo>
                  <a:lnTo>
                    <a:pt x="13371195" y="2198878"/>
                  </a:lnTo>
                  <a:cubicBezTo>
                    <a:pt x="13419582" y="2198878"/>
                    <a:pt x="13458825" y="2159762"/>
                    <a:pt x="13458825" y="2111756"/>
                  </a:cubicBezTo>
                  <a:lnTo>
                    <a:pt x="13458825" y="99822"/>
                  </a:lnTo>
                  <a:cubicBezTo>
                    <a:pt x="13458825" y="51689"/>
                    <a:pt x="13419582" y="12700"/>
                    <a:pt x="13371195" y="12700"/>
                  </a:cubicBezTo>
                  <a:lnTo>
                    <a:pt x="100330" y="12700"/>
                  </a:lnTo>
                  <a:lnTo>
                    <a:pt x="100330" y="6350"/>
                  </a:lnTo>
                  <a:lnTo>
                    <a:pt x="100330" y="12700"/>
                  </a:lnTo>
                  <a:cubicBezTo>
                    <a:pt x="51943" y="12700"/>
                    <a:pt x="12700" y="51816"/>
                    <a:pt x="12700" y="9982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7"/>
          <p:cNvSpPr/>
          <p:nvPr/>
        </p:nvSpPr>
        <p:spPr>
          <a:xfrm>
            <a:off x="844451" y="2779216"/>
            <a:ext cx="501015" cy="501015"/>
          </a:xfrm>
          <a:custGeom>
            <a:rect b="b" l="l" r="r" t="t"/>
            <a:pathLst>
              <a:path extrusionOk="0" h="668020" w="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preencoded.png" id="275" name="Google Shape;275;p7"/>
          <p:cNvSpPr/>
          <p:nvPr/>
        </p:nvSpPr>
        <p:spPr>
          <a:xfrm>
            <a:off x="982266" y="2916882"/>
            <a:ext cx="225326" cy="225326"/>
          </a:xfrm>
          <a:custGeom>
            <a:rect b="b" l="l" r="r" t="t"/>
            <a:pathLst>
              <a:path extrusionOk="0" h="225326" w="225326">
                <a:moveTo>
                  <a:pt x="0" y="0"/>
                </a:moveTo>
                <a:lnTo>
                  <a:pt x="225326" y="0"/>
                </a:lnTo>
                <a:lnTo>
                  <a:pt x="225326" y="225327"/>
                </a:lnTo>
                <a:lnTo>
                  <a:pt x="0" y="225327"/>
                </a:lnTo>
                <a:lnTo>
                  <a:pt x="0" y="0"/>
                </a:lnTo>
                <a:close/>
              </a:path>
            </a:pathLst>
          </a:custGeom>
          <a:blipFill rotWithShape="1">
            <a:blip r:embed="rId7">
              <a:alphaModFix/>
            </a:blip>
            <a:stretch>
              <a:fillRect b="0" l="0" r="0" t="0"/>
            </a:stretch>
          </a:blipFill>
          <a:ln>
            <a:noFill/>
          </a:ln>
        </p:spPr>
      </p:sp>
      <p:sp>
        <p:nvSpPr>
          <p:cNvPr id="276" name="Google Shape;276;p7"/>
          <p:cNvSpPr txBox="1"/>
          <p:nvPr/>
        </p:nvSpPr>
        <p:spPr>
          <a:xfrm>
            <a:off x="844451" y="3447157"/>
            <a:ext cx="2087612" cy="260896"/>
          </a:xfrm>
          <a:prstGeom prst="rect">
            <a:avLst/>
          </a:prstGeom>
          <a:noFill/>
          <a:ln>
            <a:noFill/>
          </a:ln>
        </p:spPr>
        <p:txBody>
          <a:bodyPr anchorCtr="0" anchor="t" bIns="0" lIns="0" spcFirstLastPara="1" rIns="0" wrap="square" tIns="0">
            <a:spAutoFit/>
          </a:bodyPr>
          <a:lstStyle/>
          <a:p>
            <a:pPr indent="0" lvl="0" marL="0" marR="0" rtl="0" algn="l">
              <a:lnSpc>
                <a:spcPct val="123015"/>
              </a:lnSpc>
              <a:spcBef>
                <a:spcPts val="0"/>
              </a:spcBef>
              <a:spcAft>
                <a:spcPts val="0"/>
              </a:spcAft>
              <a:buNone/>
            </a:pPr>
            <a:r>
              <a:rPr b="0" i="0" lang="en-US" sz="1625" u="none" cap="none" strike="noStrike">
                <a:solidFill>
                  <a:srgbClr val="E2E6E9"/>
                </a:solidFill>
                <a:latin typeface="Merriweather"/>
                <a:ea typeface="Merriweather"/>
                <a:cs typeface="Merriweather"/>
                <a:sym typeface="Merriweather"/>
              </a:rPr>
              <a:t>Etichete Colorate</a:t>
            </a:r>
            <a:endParaRPr/>
          </a:p>
        </p:txBody>
      </p:sp>
      <p:sp>
        <p:nvSpPr>
          <p:cNvPr id="277" name="Google Shape;277;p7"/>
          <p:cNvSpPr txBox="1"/>
          <p:nvPr/>
        </p:nvSpPr>
        <p:spPr>
          <a:xfrm>
            <a:off x="844451" y="3760589"/>
            <a:ext cx="9741099" cy="314771"/>
          </a:xfrm>
          <a:prstGeom prst="rect">
            <a:avLst/>
          </a:prstGeom>
          <a:noFill/>
          <a:ln>
            <a:noFill/>
          </a:ln>
        </p:spPr>
        <p:txBody>
          <a:bodyPr anchorCtr="0" anchor="t" bIns="0" lIns="0" spcFirstLastPara="1" rIns="0" wrap="square" tIns="0">
            <a:spAutoFit/>
          </a:bodyPr>
          <a:lstStyle/>
          <a:p>
            <a:pPr indent="0" lvl="0" marL="0" marR="0" rtl="0" algn="l">
              <a:lnSpc>
                <a:spcPct val="157164"/>
              </a:lnSpc>
              <a:spcBef>
                <a:spcPts val="0"/>
              </a:spcBef>
              <a:spcAft>
                <a:spcPts val="0"/>
              </a:spcAft>
              <a:buNone/>
            </a:pPr>
            <a:r>
              <a:rPr b="0" i="0" lang="en-US" sz="1312" u="none" cap="none" strike="noStrike">
                <a:solidFill>
                  <a:srgbClr val="E2E6E9"/>
                </a:solidFill>
                <a:latin typeface="Merriweather"/>
                <a:ea typeface="Merriweather"/>
                <a:cs typeface="Merriweather"/>
                <a:sym typeface="Merriweather"/>
              </a:rPr>
              <a:t>Roșu = Urgent, Galben = Important, Verde = Normal. Codarea culorilor a facilitat identificarea rapidă a priorităților.</a:t>
            </a:r>
            <a:endParaRPr/>
          </a:p>
        </p:txBody>
      </p:sp>
      <p:grpSp>
        <p:nvGrpSpPr>
          <p:cNvPr id="278" name="Google Shape;278;p7"/>
          <p:cNvGrpSpPr/>
          <p:nvPr/>
        </p:nvGrpSpPr>
        <p:grpSpPr>
          <a:xfrm>
            <a:off x="663179" y="4414094"/>
            <a:ext cx="10103644" cy="1658683"/>
            <a:chOff x="0" y="0"/>
            <a:chExt cx="13471525" cy="2211578"/>
          </a:xfrm>
        </p:grpSpPr>
        <p:sp>
          <p:nvSpPr>
            <p:cNvPr id="279" name="Google Shape;279;p7"/>
            <p:cNvSpPr/>
            <p:nvPr/>
          </p:nvSpPr>
          <p:spPr>
            <a:xfrm>
              <a:off x="6350" y="6350"/>
              <a:ext cx="13458825" cy="2198878"/>
            </a:xfrm>
            <a:custGeom>
              <a:rect b="b" l="l" r="r" t="t"/>
              <a:pathLst>
                <a:path extrusionOk="0" h="2198878" w="13458825">
                  <a:moveTo>
                    <a:pt x="0" y="93472"/>
                  </a:moveTo>
                  <a:cubicBezTo>
                    <a:pt x="0" y="41910"/>
                    <a:pt x="42037" y="0"/>
                    <a:pt x="93980" y="0"/>
                  </a:cubicBezTo>
                  <a:lnTo>
                    <a:pt x="13364845" y="0"/>
                  </a:lnTo>
                  <a:cubicBezTo>
                    <a:pt x="13416787" y="0"/>
                    <a:pt x="13458825" y="41910"/>
                    <a:pt x="13458825" y="93472"/>
                  </a:cubicBezTo>
                  <a:lnTo>
                    <a:pt x="13458825" y="2105406"/>
                  </a:lnTo>
                  <a:cubicBezTo>
                    <a:pt x="13458825" y="2157095"/>
                    <a:pt x="13416787" y="2198878"/>
                    <a:pt x="13364845" y="2198878"/>
                  </a:cubicBezTo>
                  <a:lnTo>
                    <a:pt x="93980" y="2198878"/>
                  </a:lnTo>
                  <a:cubicBezTo>
                    <a:pt x="42037" y="2198878"/>
                    <a:pt x="0" y="2156968"/>
                    <a:pt x="0" y="2105406"/>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0" y="0"/>
              <a:ext cx="13471525" cy="2211578"/>
            </a:xfrm>
            <a:custGeom>
              <a:rect b="b" l="l" r="r" t="t"/>
              <a:pathLst>
                <a:path extrusionOk="0" h="2211578" w="13471525">
                  <a:moveTo>
                    <a:pt x="0" y="99822"/>
                  </a:moveTo>
                  <a:cubicBezTo>
                    <a:pt x="0" y="44704"/>
                    <a:pt x="44958" y="0"/>
                    <a:pt x="100330" y="0"/>
                  </a:cubicBezTo>
                  <a:lnTo>
                    <a:pt x="13371195" y="0"/>
                  </a:lnTo>
                  <a:lnTo>
                    <a:pt x="13371195" y="6350"/>
                  </a:lnTo>
                  <a:lnTo>
                    <a:pt x="13371195" y="0"/>
                  </a:lnTo>
                  <a:cubicBezTo>
                    <a:pt x="13426567" y="0"/>
                    <a:pt x="13471525" y="44704"/>
                    <a:pt x="13471525" y="99822"/>
                  </a:cubicBezTo>
                  <a:lnTo>
                    <a:pt x="13465175" y="99822"/>
                  </a:lnTo>
                  <a:lnTo>
                    <a:pt x="13471525" y="99822"/>
                  </a:lnTo>
                  <a:lnTo>
                    <a:pt x="13471525" y="2111756"/>
                  </a:lnTo>
                  <a:lnTo>
                    <a:pt x="13465175" y="2111756"/>
                  </a:lnTo>
                  <a:lnTo>
                    <a:pt x="13471525" y="2111756"/>
                  </a:lnTo>
                  <a:cubicBezTo>
                    <a:pt x="13471525" y="2167001"/>
                    <a:pt x="13426567" y="2211578"/>
                    <a:pt x="13371195" y="2211578"/>
                  </a:cubicBezTo>
                  <a:lnTo>
                    <a:pt x="13371195" y="2205228"/>
                  </a:lnTo>
                  <a:lnTo>
                    <a:pt x="13371195" y="2211578"/>
                  </a:lnTo>
                  <a:lnTo>
                    <a:pt x="100330" y="2211578"/>
                  </a:lnTo>
                  <a:lnTo>
                    <a:pt x="100330" y="2205228"/>
                  </a:lnTo>
                  <a:lnTo>
                    <a:pt x="100330" y="2211578"/>
                  </a:lnTo>
                  <a:cubicBezTo>
                    <a:pt x="44958" y="2211578"/>
                    <a:pt x="0" y="2166874"/>
                    <a:pt x="0" y="2111756"/>
                  </a:cubicBezTo>
                  <a:lnTo>
                    <a:pt x="0" y="99822"/>
                  </a:lnTo>
                  <a:lnTo>
                    <a:pt x="6350" y="99822"/>
                  </a:lnTo>
                  <a:lnTo>
                    <a:pt x="0" y="99822"/>
                  </a:lnTo>
                  <a:moveTo>
                    <a:pt x="12700" y="99822"/>
                  </a:moveTo>
                  <a:lnTo>
                    <a:pt x="12700" y="2111756"/>
                  </a:lnTo>
                  <a:lnTo>
                    <a:pt x="6350" y="2111756"/>
                  </a:lnTo>
                  <a:lnTo>
                    <a:pt x="12700" y="2111756"/>
                  </a:lnTo>
                  <a:cubicBezTo>
                    <a:pt x="12700" y="2159889"/>
                    <a:pt x="51943" y="2198878"/>
                    <a:pt x="100330" y="2198878"/>
                  </a:cubicBezTo>
                  <a:lnTo>
                    <a:pt x="13371195" y="2198878"/>
                  </a:lnTo>
                  <a:cubicBezTo>
                    <a:pt x="13419582" y="2198878"/>
                    <a:pt x="13458825" y="2159762"/>
                    <a:pt x="13458825" y="2111756"/>
                  </a:cubicBezTo>
                  <a:lnTo>
                    <a:pt x="13458825" y="99822"/>
                  </a:lnTo>
                  <a:cubicBezTo>
                    <a:pt x="13458825" y="51689"/>
                    <a:pt x="13419582" y="12700"/>
                    <a:pt x="13371195" y="12700"/>
                  </a:cubicBezTo>
                  <a:lnTo>
                    <a:pt x="100330" y="12700"/>
                  </a:lnTo>
                  <a:lnTo>
                    <a:pt x="100330" y="6350"/>
                  </a:lnTo>
                  <a:lnTo>
                    <a:pt x="100330" y="12700"/>
                  </a:lnTo>
                  <a:cubicBezTo>
                    <a:pt x="51943" y="12700"/>
                    <a:pt x="12700" y="51816"/>
                    <a:pt x="12700" y="9982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7"/>
          <p:cNvSpPr/>
          <p:nvPr/>
        </p:nvSpPr>
        <p:spPr>
          <a:xfrm>
            <a:off x="844451" y="4595366"/>
            <a:ext cx="501015" cy="501015"/>
          </a:xfrm>
          <a:custGeom>
            <a:rect b="b" l="l" r="r" t="t"/>
            <a:pathLst>
              <a:path extrusionOk="0" h="668020" w="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preencoded.png" id="282" name="Google Shape;282;p7"/>
          <p:cNvSpPr/>
          <p:nvPr/>
        </p:nvSpPr>
        <p:spPr>
          <a:xfrm>
            <a:off x="982266" y="4733032"/>
            <a:ext cx="225326" cy="225326"/>
          </a:xfrm>
          <a:custGeom>
            <a:rect b="b" l="l" r="r" t="t"/>
            <a:pathLst>
              <a:path extrusionOk="0" h="225326" w="225326">
                <a:moveTo>
                  <a:pt x="0" y="0"/>
                </a:moveTo>
                <a:lnTo>
                  <a:pt x="225326" y="0"/>
                </a:lnTo>
                <a:lnTo>
                  <a:pt x="225326" y="225327"/>
                </a:lnTo>
                <a:lnTo>
                  <a:pt x="0" y="225327"/>
                </a:lnTo>
                <a:lnTo>
                  <a:pt x="0" y="0"/>
                </a:lnTo>
                <a:close/>
              </a:path>
            </a:pathLst>
          </a:custGeom>
          <a:blipFill rotWithShape="1">
            <a:blip r:embed="rId8">
              <a:alphaModFix/>
            </a:blip>
            <a:stretch>
              <a:fillRect b="0" l="0" r="0" t="0"/>
            </a:stretch>
          </a:blipFill>
          <a:ln>
            <a:noFill/>
          </a:ln>
        </p:spPr>
      </p:sp>
      <p:sp>
        <p:nvSpPr>
          <p:cNvPr id="283" name="Google Shape;283;p7"/>
          <p:cNvSpPr txBox="1"/>
          <p:nvPr/>
        </p:nvSpPr>
        <p:spPr>
          <a:xfrm>
            <a:off x="844451" y="5263306"/>
            <a:ext cx="2087612" cy="260896"/>
          </a:xfrm>
          <a:prstGeom prst="rect">
            <a:avLst/>
          </a:prstGeom>
          <a:noFill/>
          <a:ln>
            <a:noFill/>
          </a:ln>
        </p:spPr>
        <p:txBody>
          <a:bodyPr anchorCtr="0" anchor="t" bIns="0" lIns="0" spcFirstLastPara="1" rIns="0" wrap="square" tIns="0">
            <a:spAutoFit/>
          </a:bodyPr>
          <a:lstStyle/>
          <a:p>
            <a:pPr indent="0" lvl="0" marL="0" marR="0" rtl="0" algn="l">
              <a:lnSpc>
                <a:spcPct val="123015"/>
              </a:lnSpc>
              <a:spcBef>
                <a:spcPts val="0"/>
              </a:spcBef>
              <a:spcAft>
                <a:spcPts val="0"/>
              </a:spcAft>
              <a:buNone/>
            </a:pPr>
            <a:r>
              <a:rPr b="0" i="0" lang="en-US" sz="1625" u="none" cap="none" strike="noStrike">
                <a:solidFill>
                  <a:srgbClr val="E2E6E9"/>
                </a:solidFill>
                <a:latin typeface="Merriweather"/>
                <a:ea typeface="Merriweather"/>
                <a:cs typeface="Merriweather"/>
                <a:sym typeface="Merriweather"/>
              </a:rPr>
              <a:t>Checklist-uri</a:t>
            </a:r>
            <a:endParaRPr/>
          </a:p>
        </p:txBody>
      </p:sp>
      <p:sp>
        <p:nvSpPr>
          <p:cNvPr id="284" name="Google Shape;284;p7"/>
          <p:cNvSpPr txBox="1"/>
          <p:nvPr/>
        </p:nvSpPr>
        <p:spPr>
          <a:xfrm>
            <a:off x="844451" y="5576739"/>
            <a:ext cx="9741099" cy="314771"/>
          </a:xfrm>
          <a:prstGeom prst="rect">
            <a:avLst/>
          </a:prstGeom>
          <a:noFill/>
          <a:ln>
            <a:noFill/>
          </a:ln>
        </p:spPr>
        <p:txBody>
          <a:bodyPr anchorCtr="0" anchor="t" bIns="0" lIns="0" spcFirstLastPara="1" rIns="0" wrap="square" tIns="0">
            <a:spAutoFit/>
          </a:bodyPr>
          <a:lstStyle/>
          <a:p>
            <a:pPr indent="0" lvl="0" marL="0" marR="0" rtl="0" algn="l">
              <a:lnSpc>
                <a:spcPct val="157164"/>
              </a:lnSpc>
              <a:spcBef>
                <a:spcPts val="0"/>
              </a:spcBef>
              <a:spcAft>
                <a:spcPts val="0"/>
              </a:spcAft>
              <a:buNone/>
            </a:pPr>
            <a:r>
              <a:rPr b="0" i="0" lang="en-US" sz="1312" u="none" cap="none" strike="noStrike">
                <a:solidFill>
                  <a:srgbClr val="E2E6E9"/>
                </a:solidFill>
                <a:latin typeface="Merriweather"/>
                <a:ea typeface="Merriweather"/>
                <a:cs typeface="Merriweather"/>
                <a:sym typeface="Merriweather"/>
              </a:rPr>
              <a:t>Fragmentarea sarcinilor complexe în pași ușor de urmărit. Fiecare pasul a putut fi marcat ca finalizat.</a:t>
            </a:r>
            <a:endParaRPr/>
          </a:p>
        </p:txBody>
      </p:sp>
      <p:grpSp>
        <p:nvGrpSpPr>
          <p:cNvPr id="285" name="Google Shape;285;p7"/>
          <p:cNvGrpSpPr/>
          <p:nvPr/>
        </p:nvGrpSpPr>
        <p:grpSpPr>
          <a:xfrm>
            <a:off x="663179" y="6230242"/>
            <a:ext cx="10103644" cy="1658683"/>
            <a:chOff x="0" y="0"/>
            <a:chExt cx="13471525" cy="2211578"/>
          </a:xfrm>
        </p:grpSpPr>
        <p:sp>
          <p:nvSpPr>
            <p:cNvPr id="286" name="Google Shape;286;p7"/>
            <p:cNvSpPr/>
            <p:nvPr/>
          </p:nvSpPr>
          <p:spPr>
            <a:xfrm>
              <a:off x="6350" y="6350"/>
              <a:ext cx="13458825" cy="2198878"/>
            </a:xfrm>
            <a:custGeom>
              <a:rect b="b" l="l" r="r" t="t"/>
              <a:pathLst>
                <a:path extrusionOk="0" h="2198878" w="13458825">
                  <a:moveTo>
                    <a:pt x="0" y="93472"/>
                  </a:moveTo>
                  <a:cubicBezTo>
                    <a:pt x="0" y="41910"/>
                    <a:pt x="42037" y="0"/>
                    <a:pt x="93980" y="0"/>
                  </a:cubicBezTo>
                  <a:lnTo>
                    <a:pt x="13364845" y="0"/>
                  </a:lnTo>
                  <a:cubicBezTo>
                    <a:pt x="13416787" y="0"/>
                    <a:pt x="13458825" y="41910"/>
                    <a:pt x="13458825" y="93472"/>
                  </a:cubicBezTo>
                  <a:lnTo>
                    <a:pt x="13458825" y="2105406"/>
                  </a:lnTo>
                  <a:cubicBezTo>
                    <a:pt x="13458825" y="2157095"/>
                    <a:pt x="13416787" y="2198878"/>
                    <a:pt x="13364845" y="2198878"/>
                  </a:cubicBezTo>
                  <a:lnTo>
                    <a:pt x="93980" y="2198878"/>
                  </a:lnTo>
                  <a:cubicBezTo>
                    <a:pt x="42037" y="2198878"/>
                    <a:pt x="0" y="2156968"/>
                    <a:pt x="0" y="2105406"/>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0" y="0"/>
              <a:ext cx="13471525" cy="2211578"/>
            </a:xfrm>
            <a:custGeom>
              <a:rect b="b" l="l" r="r" t="t"/>
              <a:pathLst>
                <a:path extrusionOk="0" h="2211578" w="13471525">
                  <a:moveTo>
                    <a:pt x="0" y="99822"/>
                  </a:moveTo>
                  <a:cubicBezTo>
                    <a:pt x="0" y="44704"/>
                    <a:pt x="44958" y="0"/>
                    <a:pt x="100330" y="0"/>
                  </a:cubicBezTo>
                  <a:lnTo>
                    <a:pt x="13371195" y="0"/>
                  </a:lnTo>
                  <a:lnTo>
                    <a:pt x="13371195" y="6350"/>
                  </a:lnTo>
                  <a:lnTo>
                    <a:pt x="13371195" y="0"/>
                  </a:lnTo>
                  <a:cubicBezTo>
                    <a:pt x="13426567" y="0"/>
                    <a:pt x="13471525" y="44704"/>
                    <a:pt x="13471525" y="99822"/>
                  </a:cubicBezTo>
                  <a:lnTo>
                    <a:pt x="13465175" y="99822"/>
                  </a:lnTo>
                  <a:lnTo>
                    <a:pt x="13471525" y="99822"/>
                  </a:lnTo>
                  <a:lnTo>
                    <a:pt x="13471525" y="2111756"/>
                  </a:lnTo>
                  <a:lnTo>
                    <a:pt x="13465175" y="2111756"/>
                  </a:lnTo>
                  <a:lnTo>
                    <a:pt x="13471525" y="2111756"/>
                  </a:lnTo>
                  <a:cubicBezTo>
                    <a:pt x="13471525" y="2167001"/>
                    <a:pt x="13426567" y="2211578"/>
                    <a:pt x="13371195" y="2211578"/>
                  </a:cubicBezTo>
                  <a:lnTo>
                    <a:pt x="13371195" y="2205228"/>
                  </a:lnTo>
                  <a:lnTo>
                    <a:pt x="13371195" y="2211578"/>
                  </a:lnTo>
                  <a:lnTo>
                    <a:pt x="100330" y="2211578"/>
                  </a:lnTo>
                  <a:lnTo>
                    <a:pt x="100330" y="2205228"/>
                  </a:lnTo>
                  <a:lnTo>
                    <a:pt x="100330" y="2211578"/>
                  </a:lnTo>
                  <a:cubicBezTo>
                    <a:pt x="44958" y="2211578"/>
                    <a:pt x="0" y="2166874"/>
                    <a:pt x="0" y="2111756"/>
                  </a:cubicBezTo>
                  <a:lnTo>
                    <a:pt x="0" y="99822"/>
                  </a:lnTo>
                  <a:lnTo>
                    <a:pt x="6350" y="99822"/>
                  </a:lnTo>
                  <a:lnTo>
                    <a:pt x="0" y="99822"/>
                  </a:lnTo>
                  <a:moveTo>
                    <a:pt x="12700" y="99822"/>
                  </a:moveTo>
                  <a:lnTo>
                    <a:pt x="12700" y="2111756"/>
                  </a:lnTo>
                  <a:lnTo>
                    <a:pt x="6350" y="2111756"/>
                  </a:lnTo>
                  <a:lnTo>
                    <a:pt x="12700" y="2111756"/>
                  </a:lnTo>
                  <a:cubicBezTo>
                    <a:pt x="12700" y="2159889"/>
                    <a:pt x="51943" y="2198878"/>
                    <a:pt x="100330" y="2198878"/>
                  </a:cubicBezTo>
                  <a:lnTo>
                    <a:pt x="13371195" y="2198878"/>
                  </a:lnTo>
                  <a:cubicBezTo>
                    <a:pt x="13419582" y="2198878"/>
                    <a:pt x="13458825" y="2159762"/>
                    <a:pt x="13458825" y="2111756"/>
                  </a:cubicBezTo>
                  <a:lnTo>
                    <a:pt x="13458825" y="99822"/>
                  </a:lnTo>
                  <a:cubicBezTo>
                    <a:pt x="13458825" y="51689"/>
                    <a:pt x="13419582" y="12700"/>
                    <a:pt x="13371195" y="12700"/>
                  </a:cubicBezTo>
                  <a:lnTo>
                    <a:pt x="100330" y="12700"/>
                  </a:lnTo>
                  <a:lnTo>
                    <a:pt x="100330" y="6350"/>
                  </a:lnTo>
                  <a:lnTo>
                    <a:pt x="100330" y="12700"/>
                  </a:lnTo>
                  <a:cubicBezTo>
                    <a:pt x="51943" y="12700"/>
                    <a:pt x="12700" y="51816"/>
                    <a:pt x="12700" y="9982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7"/>
          <p:cNvSpPr/>
          <p:nvPr/>
        </p:nvSpPr>
        <p:spPr>
          <a:xfrm>
            <a:off x="844451" y="6411516"/>
            <a:ext cx="501015" cy="501015"/>
          </a:xfrm>
          <a:custGeom>
            <a:rect b="b" l="l" r="r" t="t"/>
            <a:pathLst>
              <a:path extrusionOk="0" h="668020" w="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preencoded.png" id="289" name="Google Shape;289;p7"/>
          <p:cNvSpPr/>
          <p:nvPr/>
        </p:nvSpPr>
        <p:spPr>
          <a:xfrm>
            <a:off x="982266" y="6549181"/>
            <a:ext cx="225326" cy="225326"/>
          </a:xfrm>
          <a:custGeom>
            <a:rect b="b" l="l" r="r" t="t"/>
            <a:pathLst>
              <a:path extrusionOk="0" h="225326" w="225326">
                <a:moveTo>
                  <a:pt x="0" y="0"/>
                </a:moveTo>
                <a:lnTo>
                  <a:pt x="225326" y="0"/>
                </a:lnTo>
                <a:lnTo>
                  <a:pt x="225326" y="225327"/>
                </a:lnTo>
                <a:lnTo>
                  <a:pt x="0" y="225327"/>
                </a:lnTo>
                <a:lnTo>
                  <a:pt x="0" y="0"/>
                </a:lnTo>
                <a:close/>
              </a:path>
            </a:pathLst>
          </a:custGeom>
          <a:blipFill rotWithShape="1">
            <a:blip r:embed="rId9">
              <a:alphaModFix/>
            </a:blip>
            <a:stretch>
              <a:fillRect b="0" l="0" r="0" t="0"/>
            </a:stretch>
          </a:blipFill>
          <a:ln>
            <a:noFill/>
          </a:ln>
        </p:spPr>
      </p:sp>
      <p:sp>
        <p:nvSpPr>
          <p:cNvPr id="290" name="Google Shape;290;p7"/>
          <p:cNvSpPr txBox="1"/>
          <p:nvPr/>
        </p:nvSpPr>
        <p:spPr>
          <a:xfrm>
            <a:off x="844451" y="7079456"/>
            <a:ext cx="2087612" cy="260896"/>
          </a:xfrm>
          <a:prstGeom prst="rect">
            <a:avLst/>
          </a:prstGeom>
          <a:noFill/>
          <a:ln>
            <a:noFill/>
          </a:ln>
        </p:spPr>
        <p:txBody>
          <a:bodyPr anchorCtr="0" anchor="t" bIns="0" lIns="0" spcFirstLastPara="1" rIns="0" wrap="square" tIns="0">
            <a:spAutoFit/>
          </a:bodyPr>
          <a:lstStyle/>
          <a:p>
            <a:pPr indent="0" lvl="0" marL="0" marR="0" rtl="0" algn="l">
              <a:lnSpc>
                <a:spcPct val="123015"/>
              </a:lnSpc>
              <a:spcBef>
                <a:spcPts val="0"/>
              </a:spcBef>
              <a:spcAft>
                <a:spcPts val="0"/>
              </a:spcAft>
              <a:buNone/>
            </a:pPr>
            <a:r>
              <a:rPr b="0" i="0" lang="en-US" sz="1625" u="none" cap="none" strike="noStrike">
                <a:solidFill>
                  <a:srgbClr val="E2E6E9"/>
                </a:solidFill>
                <a:latin typeface="Merriweather"/>
                <a:ea typeface="Merriweather"/>
                <a:cs typeface="Merriweather"/>
                <a:sym typeface="Merriweather"/>
              </a:rPr>
              <a:t>Termene-Limită</a:t>
            </a:r>
            <a:endParaRPr/>
          </a:p>
        </p:txBody>
      </p:sp>
      <p:sp>
        <p:nvSpPr>
          <p:cNvPr id="291" name="Google Shape;291;p7"/>
          <p:cNvSpPr txBox="1"/>
          <p:nvPr/>
        </p:nvSpPr>
        <p:spPr>
          <a:xfrm>
            <a:off x="844451" y="7392889"/>
            <a:ext cx="9741099" cy="314771"/>
          </a:xfrm>
          <a:prstGeom prst="rect">
            <a:avLst/>
          </a:prstGeom>
          <a:noFill/>
          <a:ln>
            <a:noFill/>
          </a:ln>
        </p:spPr>
        <p:txBody>
          <a:bodyPr anchorCtr="0" anchor="t" bIns="0" lIns="0" spcFirstLastPara="1" rIns="0" wrap="square" tIns="0">
            <a:spAutoFit/>
          </a:bodyPr>
          <a:lstStyle/>
          <a:p>
            <a:pPr indent="0" lvl="0" marL="0" marR="0" rtl="0" algn="l">
              <a:lnSpc>
                <a:spcPct val="157164"/>
              </a:lnSpc>
              <a:spcBef>
                <a:spcPts val="0"/>
              </a:spcBef>
              <a:spcAft>
                <a:spcPts val="0"/>
              </a:spcAft>
              <a:buNone/>
            </a:pPr>
            <a:r>
              <a:rPr b="0" i="0" lang="en-US" sz="1312" u="none" cap="none" strike="noStrike">
                <a:solidFill>
                  <a:srgbClr val="E2E6E9"/>
                </a:solidFill>
                <a:latin typeface="Merriweather"/>
                <a:ea typeface="Merriweather"/>
                <a:cs typeface="Merriweather"/>
                <a:sym typeface="Merriweather"/>
              </a:rPr>
              <a:t>Stabilite pe baza priorităților și fazelor organizării. Recorduri clare au evitat întârzierile și confuziile.</a:t>
            </a:r>
            <a:endParaRPr/>
          </a:p>
        </p:txBody>
      </p:sp>
      <p:grpSp>
        <p:nvGrpSpPr>
          <p:cNvPr id="292" name="Google Shape;292;p7"/>
          <p:cNvGrpSpPr/>
          <p:nvPr/>
        </p:nvGrpSpPr>
        <p:grpSpPr>
          <a:xfrm>
            <a:off x="663179" y="8046392"/>
            <a:ext cx="10103644" cy="1658683"/>
            <a:chOff x="0" y="0"/>
            <a:chExt cx="13471525" cy="2211578"/>
          </a:xfrm>
        </p:grpSpPr>
        <p:sp>
          <p:nvSpPr>
            <p:cNvPr id="293" name="Google Shape;293;p7"/>
            <p:cNvSpPr/>
            <p:nvPr/>
          </p:nvSpPr>
          <p:spPr>
            <a:xfrm>
              <a:off x="6350" y="6350"/>
              <a:ext cx="13458825" cy="2198878"/>
            </a:xfrm>
            <a:custGeom>
              <a:rect b="b" l="l" r="r" t="t"/>
              <a:pathLst>
                <a:path extrusionOk="0" h="2198878" w="13458825">
                  <a:moveTo>
                    <a:pt x="0" y="93472"/>
                  </a:moveTo>
                  <a:cubicBezTo>
                    <a:pt x="0" y="41910"/>
                    <a:pt x="42037" y="0"/>
                    <a:pt x="93980" y="0"/>
                  </a:cubicBezTo>
                  <a:lnTo>
                    <a:pt x="13364845" y="0"/>
                  </a:lnTo>
                  <a:cubicBezTo>
                    <a:pt x="13416787" y="0"/>
                    <a:pt x="13458825" y="41910"/>
                    <a:pt x="13458825" y="93472"/>
                  </a:cubicBezTo>
                  <a:lnTo>
                    <a:pt x="13458825" y="2105406"/>
                  </a:lnTo>
                  <a:cubicBezTo>
                    <a:pt x="13458825" y="2157095"/>
                    <a:pt x="13416787" y="2198878"/>
                    <a:pt x="13364845" y="2198878"/>
                  </a:cubicBezTo>
                  <a:lnTo>
                    <a:pt x="93980" y="2198878"/>
                  </a:lnTo>
                  <a:cubicBezTo>
                    <a:pt x="42037" y="2198878"/>
                    <a:pt x="0" y="2156968"/>
                    <a:pt x="0" y="2105406"/>
                  </a:cubicBezTo>
                  <a:close/>
                </a:path>
              </a:pathLst>
            </a:custGeom>
            <a:solidFill>
              <a:srgbClr val="003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0" y="0"/>
              <a:ext cx="13471525" cy="2211578"/>
            </a:xfrm>
            <a:custGeom>
              <a:rect b="b" l="l" r="r" t="t"/>
              <a:pathLst>
                <a:path extrusionOk="0" h="2211578" w="13471525">
                  <a:moveTo>
                    <a:pt x="0" y="99822"/>
                  </a:moveTo>
                  <a:cubicBezTo>
                    <a:pt x="0" y="44704"/>
                    <a:pt x="44958" y="0"/>
                    <a:pt x="100330" y="0"/>
                  </a:cubicBezTo>
                  <a:lnTo>
                    <a:pt x="13371195" y="0"/>
                  </a:lnTo>
                  <a:lnTo>
                    <a:pt x="13371195" y="6350"/>
                  </a:lnTo>
                  <a:lnTo>
                    <a:pt x="13371195" y="0"/>
                  </a:lnTo>
                  <a:cubicBezTo>
                    <a:pt x="13426567" y="0"/>
                    <a:pt x="13471525" y="44704"/>
                    <a:pt x="13471525" y="99822"/>
                  </a:cubicBezTo>
                  <a:lnTo>
                    <a:pt x="13465175" y="99822"/>
                  </a:lnTo>
                  <a:lnTo>
                    <a:pt x="13471525" y="99822"/>
                  </a:lnTo>
                  <a:lnTo>
                    <a:pt x="13471525" y="2111756"/>
                  </a:lnTo>
                  <a:lnTo>
                    <a:pt x="13465175" y="2111756"/>
                  </a:lnTo>
                  <a:lnTo>
                    <a:pt x="13471525" y="2111756"/>
                  </a:lnTo>
                  <a:cubicBezTo>
                    <a:pt x="13471525" y="2167001"/>
                    <a:pt x="13426567" y="2211578"/>
                    <a:pt x="13371195" y="2211578"/>
                  </a:cubicBezTo>
                  <a:lnTo>
                    <a:pt x="13371195" y="2205228"/>
                  </a:lnTo>
                  <a:lnTo>
                    <a:pt x="13371195" y="2211578"/>
                  </a:lnTo>
                  <a:lnTo>
                    <a:pt x="100330" y="2211578"/>
                  </a:lnTo>
                  <a:lnTo>
                    <a:pt x="100330" y="2205228"/>
                  </a:lnTo>
                  <a:lnTo>
                    <a:pt x="100330" y="2211578"/>
                  </a:lnTo>
                  <a:cubicBezTo>
                    <a:pt x="44958" y="2211578"/>
                    <a:pt x="0" y="2166874"/>
                    <a:pt x="0" y="2111756"/>
                  </a:cubicBezTo>
                  <a:lnTo>
                    <a:pt x="0" y="99822"/>
                  </a:lnTo>
                  <a:lnTo>
                    <a:pt x="6350" y="99822"/>
                  </a:lnTo>
                  <a:lnTo>
                    <a:pt x="0" y="99822"/>
                  </a:lnTo>
                  <a:moveTo>
                    <a:pt x="12700" y="99822"/>
                  </a:moveTo>
                  <a:lnTo>
                    <a:pt x="12700" y="2111756"/>
                  </a:lnTo>
                  <a:lnTo>
                    <a:pt x="6350" y="2111756"/>
                  </a:lnTo>
                  <a:lnTo>
                    <a:pt x="12700" y="2111756"/>
                  </a:lnTo>
                  <a:cubicBezTo>
                    <a:pt x="12700" y="2159889"/>
                    <a:pt x="51943" y="2198878"/>
                    <a:pt x="100330" y="2198878"/>
                  </a:cubicBezTo>
                  <a:lnTo>
                    <a:pt x="13371195" y="2198878"/>
                  </a:lnTo>
                  <a:cubicBezTo>
                    <a:pt x="13419582" y="2198878"/>
                    <a:pt x="13458825" y="2159762"/>
                    <a:pt x="13458825" y="2111756"/>
                  </a:cubicBezTo>
                  <a:lnTo>
                    <a:pt x="13458825" y="99822"/>
                  </a:lnTo>
                  <a:cubicBezTo>
                    <a:pt x="13458825" y="51689"/>
                    <a:pt x="13419582" y="12700"/>
                    <a:pt x="13371195" y="12700"/>
                  </a:cubicBezTo>
                  <a:lnTo>
                    <a:pt x="100330" y="12700"/>
                  </a:lnTo>
                  <a:lnTo>
                    <a:pt x="100330" y="6350"/>
                  </a:lnTo>
                  <a:lnTo>
                    <a:pt x="100330" y="12700"/>
                  </a:lnTo>
                  <a:cubicBezTo>
                    <a:pt x="51943" y="12700"/>
                    <a:pt x="12700" y="51816"/>
                    <a:pt x="12700" y="99822"/>
                  </a:cubicBezTo>
                  <a:close/>
                </a:path>
              </a:pathLst>
            </a:custGeom>
            <a:solidFill>
              <a:srgbClr val="194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7"/>
          <p:cNvSpPr/>
          <p:nvPr/>
        </p:nvSpPr>
        <p:spPr>
          <a:xfrm>
            <a:off x="844451" y="8227665"/>
            <a:ext cx="501015" cy="501015"/>
          </a:xfrm>
          <a:custGeom>
            <a:rect b="b" l="l" r="r" t="t"/>
            <a:pathLst>
              <a:path extrusionOk="0" h="668020" w="668020">
                <a:moveTo>
                  <a:pt x="0" y="334010"/>
                </a:moveTo>
                <a:cubicBezTo>
                  <a:pt x="0" y="149479"/>
                  <a:pt x="149479" y="0"/>
                  <a:pt x="334010" y="0"/>
                </a:cubicBezTo>
                <a:cubicBezTo>
                  <a:pt x="518541" y="0"/>
                  <a:pt x="668020" y="149479"/>
                  <a:pt x="668020" y="334010"/>
                </a:cubicBezTo>
                <a:cubicBezTo>
                  <a:pt x="668020" y="518541"/>
                  <a:pt x="518541" y="668020"/>
                  <a:pt x="334010" y="668020"/>
                </a:cubicBezTo>
                <a:cubicBezTo>
                  <a:pt x="149479" y="668020"/>
                  <a:pt x="0" y="518414"/>
                  <a:pt x="0" y="334010"/>
                </a:cubicBezTo>
                <a:close/>
              </a:path>
            </a:pathLst>
          </a:custGeom>
          <a:solidFill>
            <a:srgbClr val="60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descr="preencoded.png" id="296" name="Google Shape;296;p7"/>
          <p:cNvSpPr/>
          <p:nvPr/>
        </p:nvSpPr>
        <p:spPr>
          <a:xfrm>
            <a:off x="982266" y="8365331"/>
            <a:ext cx="225326" cy="225326"/>
          </a:xfrm>
          <a:custGeom>
            <a:rect b="b" l="l" r="r" t="t"/>
            <a:pathLst>
              <a:path extrusionOk="0" h="225326" w="225326">
                <a:moveTo>
                  <a:pt x="0" y="0"/>
                </a:moveTo>
                <a:lnTo>
                  <a:pt x="225326" y="0"/>
                </a:lnTo>
                <a:lnTo>
                  <a:pt x="225326" y="225327"/>
                </a:lnTo>
                <a:lnTo>
                  <a:pt x="0" y="225327"/>
                </a:lnTo>
                <a:lnTo>
                  <a:pt x="0" y="0"/>
                </a:lnTo>
                <a:close/>
              </a:path>
            </a:pathLst>
          </a:custGeom>
          <a:blipFill rotWithShape="1">
            <a:blip r:embed="rId10">
              <a:alphaModFix/>
            </a:blip>
            <a:stretch>
              <a:fillRect b="-4165" l="0" r="0" t="-4164"/>
            </a:stretch>
          </a:blipFill>
          <a:ln>
            <a:noFill/>
          </a:ln>
        </p:spPr>
      </p:sp>
      <p:sp>
        <p:nvSpPr>
          <p:cNvPr id="297" name="Google Shape;297;p7"/>
          <p:cNvSpPr txBox="1"/>
          <p:nvPr/>
        </p:nvSpPr>
        <p:spPr>
          <a:xfrm>
            <a:off x="844451" y="8895606"/>
            <a:ext cx="2087612" cy="260896"/>
          </a:xfrm>
          <a:prstGeom prst="rect">
            <a:avLst/>
          </a:prstGeom>
          <a:noFill/>
          <a:ln>
            <a:noFill/>
          </a:ln>
        </p:spPr>
        <p:txBody>
          <a:bodyPr anchorCtr="0" anchor="t" bIns="0" lIns="0" spcFirstLastPara="1" rIns="0" wrap="square" tIns="0">
            <a:spAutoFit/>
          </a:bodyPr>
          <a:lstStyle/>
          <a:p>
            <a:pPr indent="0" lvl="0" marL="0" marR="0" rtl="0" algn="l">
              <a:lnSpc>
                <a:spcPct val="123015"/>
              </a:lnSpc>
              <a:spcBef>
                <a:spcPts val="0"/>
              </a:spcBef>
              <a:spcAft>
                <a:spcPts val="0"/>
              </a:spcAft>
              <a:buNone/>
            </a:pPr>
            <a:r>
              <a:rPr b="0" i="0" lang="en-US" sz="1625" u="none" cap="none" strike="noStrike">
                <a:solidFill>
                  <a:srgbClr val="E2E6E9"/>
                </a:solidFill>
                <a:latin typeface="Merriweather"/>
                <a:ea typeface="Merriweather"/>
                <a:cs typeface="Merriweather"/>
                <a:sym typeface="Merriweather"/>
              </a:rPr>
              <a:t>Atașamente</a:t>
            </a:r>
            <a:endParaRPr/>
          </a:p>
        </p:txBody>
      </p:sp>
      <p:sp>
        <p:nvSpPr>
          <p:cNvPr id="298" name="Google Shape;298;p7"/>
          <p:cNvSpPr txBox="1"/>
          <p:nvPr/>
        </p:nvSpPr>
        <p:spPr>
          <a:xfrm>
            <a:off x="844451" y="9209037"/>
            <a:ext cx="9741099" cy="314771"/>
          </a:xfrm>
          <a:prstGeom prst="rect">
            <a:avLst/>
          </a:prstGeom>
          <a:noFill/>
          <a:ln>
            <a:noFill/>
          </a:ln>
        </p:spPr>
        <p:txBody>
          <a:bodyPr anchorCtr="0" anchor="t" bIns="0" lIns="0" spcFirstLastPara="1" rIns="0" wrap="square" tIns="0">
            <a:spAutoFit/>
          </a:bodyPr>
          <a:lstStyle/>
          <a:p>
            <a:pPr indent="0" lvl="0" marL="0" marR="0" rtl="0" algn="l">
              <a:lnSpc>
                <a:spcPct val="157164"/>
              </a:lnSpc>
              <a:spcBef>
                <a:spcPts val="0"/>
              </a:spcBef>
              <a:spcAft>
                <a:spcPts val="0"/>
              </a:spcAft>
              <a:buNone/>
            </a:pPr>
            <a:r>
              <a:rPr b="0" i="0" lang="en-US" sz="1312" u="none" cap="none" strike="noStrike">
                <a:solidFill>
                  <a:srgbClr val="E2E6E9"/>
                </a:solidFill>
                <a:latin typeface="Merriweather"/>
                <a:ea typeface="Merriweather"/>
                <a:cs typeface="Merriweather"/>
                <a:sym typeface="Merriweather"/>
              </a:rPr>
              <a:t>Documente, imagini și linkuri adăugate pentru fiecare card, centralizând resursele și facilitând accesul.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descr="preencoded.png" id="307" name="Google Shape;307;p8"/>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308" name="Google Shape;308;p8"/>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id="309" name="Google Shape;309;p8"/>
          <p:cNvSpPr txBox="1"/>
          <p:nvPr/>
        </p:nvSpPr>
        <p:spPr>
          <a:xfrm>
            <a:off x="1079747" y="1017091"/>
            <a:ext cx="14142040" cy="835025"/>
          </a:xfrm>
          <a:prstGeom prst="rect">
            <a:avLst/>
          </a:prstGeom>
          <a:noFill/>
          <a:ln>
            <a:noFill/>
          </a:ln>
        </p:spPr>
        <p:txBody>
          <a:bodyPr anchorCtr="0" anchor="t" bIns="0" lIns="0" spcFirstLastPara="1" rIns="0" wrap="square" tIns="0">
            <a:spAutoFit/>
          </a:bodyPr>
          <a:lstStyle/>
          <a:p>
            <a:pPr indent="0" lvl="0" marL="0" marR="0" rtl="0" algn="l">
              <a:lnSpc>
                <a:spcPct val="124717"/>
              </a:lnSpc>
              <a:spcBef>
                <a:spcPts val="0"/>
              </a:spcBef>
              <a:spcAft>
                <a:spcPts val="0"/>
              </a:spcAft>
              <a:buNone/>
            </a:pPr>
            <a:r>
              <a:rPr b="0" i="0" lang="en-US" sz="5312" u="none" cap="none" strike="noStrike">
                <a:solidFill>
                  <a:srgbClr val="F5F0F0"/>
                </a:solidFill>
                <a:latin typeface="Merriweather"/>
                <a:ea typeface="Merriweather"/>
                <a:cs typeface="Merriweather"/>
                <a:sym typeface="Merriweather"/>
              </a:rPr>
              <a:t>Analiza Modului de Colaborare în Echipă</a:t>
            </a:r>
            <a:endParaRPr/>
          </a:p>
        </p:txBody>
      </p:sp>
      <p:sp>
        <p:nvSpPr>
          <p:cNvPr id="310" name="Google Shape;310;p8"/>
          <p:cNvSpPr txBox="1"/>
          <p:nvPr/>
        </p:nvSpPr>
        <p:spPr>
          <a:xfrm>
            <a:off x="1079748" y="2343299"/>
            <a:ext cx="16128504" cy="949524"/>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Utilizarea Trello a transformat modul în care echipa noastră a colaborat. Fiecare inițiativă a condus la o comunicare mai bună, transparență crescută și execuție mai eficientă a sarcinilor. Colaborarea a devenit naturală și structurată.</a:t>
            </a:r>
            <a:endParaRPr/>
          </a:p>
        </p:txBody>
      </p:sp>
      <p:sp>
        <p:nvSpPr>
          <p:cNvPr id="311" name="Google Shape;311;p8"/>
          <p:cNvSpPr txBox="1"/>
          <p:nvPr/>
        </p:nvSpPr>
        <p:spPr>
          <a:xfrm>
            <a:off x="1572421" y="3655702"/>
            <a:ext cx="4987184" cy="489350"/>
          </a:xfrm>
          <a:prstGeom prst="rect">
            <a:avLst/>
          </a:prstGeom>
          <a:noFill/>
          <a:ln>
            <a:noFill/>
          </a:ln>
        </p:spPr>
        <p:txBody>
          <a:bodyPr anchorCtr="0" anchor="t" bIns="0" lIns="0" spcFirstLastPara="1" rIns="0" wrap="square" tIns="0">
            <a:spAutoFit/>
          </a:bodyPr>
          <a:lstStyle/>
          <a:p>
            <a:pPr indent="0" lvl="0" marL="0" marR="0" rtl="0" algn="r">
              <a:lnSpc>
                <a:spcPct val="126178"/>
              </a:lnSpc>
              <a:spcBef>
                <a:spcPts val="0"/>
              </a:spcBef>
              <a:spcAft>
                <a:spcPts val="0"/>
              </a:spcAft>
              <a:buNone/>
            </a:pPr>
            <a:r>
              <a:rPr b="0" i="0" lang="en-US" sz="3098" u="none" cap="none" strike="noStrike">
                <a:solidFill>
                  <a:srgbClr val="E2E6E9"/>
                </a:solidFill>
                <a:latin typeface="Merriweather"/>
                <a:ea typeface="Merriweather"/>
                <a:cs typeface="Merriweather"/>
                <a:sym typeface="Merriweather"/>
              </a:rPr>
              <a:t>Comunicare Constantă</a:t>
            </a:r>
            <a:endParaRPr/>
          </a:p>
        </p:txBody>
      </p:sp>
      <p:sp>
        <p:nvSpPr>
          <p:cNvPr id="312" name="Google Shape;312;p8"/>
          <p:cNvSpPr txBox="1"/>
          <p:nvPr/>
        </p:nvSpPr>
        <p:spPr>
          <a:xfrm>
            <a:off x="1079748" y="4248596"/>
            <a:ext cx="4836914" cy="1813322"/>
          </a:xfrm>
          <a:prstGeom prst="rect">
            <a:avLst/>
          </a:prstGeom>
          <a:noFill/>
          <a:ln>
            <a:noFill/>
          </a:ln>
        </p:spPr>
        <p:txBody>
          <a:bodyPr anchorCtr="0" anchor="t" bIns="0" lIns="0" spcFirstLastPara="1" rIns="0" wrap="square" tIns="0">
            <a:spAutoFit/>
          </a:bodyPr>
          <a:lstStyle/>
          <a:p>
            <a:pPr indent="0" lvl="0" marL="0" marR="0" rtl="0" algn="r">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Actualizări regulate pe carduri, comentarii detaiate și clarificări rapide au asigurat că toți sunt pe aceeași pagină.</a:t>
            </a:r>
            <a:endParaRPr/>
          </a:p>
        </p:txBody>
      </p:sp>
      <p:sp>
        <p:nvSpPr>
          <p:cNvPr descr="preencoded.png" id="313" name="Google Shape;313;p8"/>
          <p:cNvSpPr/>
          <p:nvPr/>
        </p:nvSpPr>
        <p:spPr>
          <a:xfrm>
            <a:off x="6321475" y="3596431"/>
            <a:ext cx="5644896" cy="5644895"/>
          </a:xfrm>
          <a:custGeom>
            <a:rect b="b" l="l" r="r" t="t"/>
            <a:pathLst>
              <a:path extrusionOk="0" h="7526528" w="7526528">
                <a:moveTo>
                  <a:pt x="0" y="0"/>
                </a:moveTo>
                <a:lnTo>
                  <a:pt x="7526528" y="0"/>
                </a:lnTo>
                <a:lnTo>
                  <a:pt x="7526528" y="7526528"/>
                </a:lnTo>
                <a:lnTo>
                  <a:pt x="0" y="7526528"/>
                </a:lnTo>
                <a:lnTo>
                  <a:pt x="0" y="0"/>
                </a:lnTo>
                <a:close/>
              </a:path>
            </a:pathLst>
          </a:custGeom>
          <a:blipFill rotWithShape="1">
            <a:blip r:embed="rId4">
              <a:alphaModFix/>
            </a:blip>
            <a:stretch>
              <a:fillRect b="0" l="0" r="0" t="0"/>
            </a:stretch>
          </a:blipFill>
          <a:ln>
            <a:noFill/>
          </a:ln>
        </p:spPr>
      </p:sp>
      <p:sp>
        <p:nvSpPr>
          <p:cNvPr descr="preencoded.png" id="314" name="Google Shape;314;p8"/>
          <p:cNvSpPr/>
          <p:nvPr/>
        </p:nvSpPr>
        <p:spPr>
          <a:xfrm>
            <a:off x="7544841" y="4819799"/>
            <a:ext cx="403920" cy="403920"/>
          </a:xfrm>
          <a:custGeom>
            <a:rect b="b" l="l" r="r" t="t"/>
            <a:pathLst>
              <a:path extrusionOk="0" h="403920" w="403920">
                <a:moveTo>
                  <a:pt x="0" y="0"/>
                </a:moveTo>
                <a:lnTo>
                  <a:pt x="403920" y="0"/>
                </a:lnTo>
                <a:lnTo>
                  <a:pt x="403920" y="403920"/>
                </a:lnTo>
                <a:lnTo>
                  <a:pt x="0" y="403920"/>
                </a:lnTo>
                <a:lnTo>
                  <a:pt x="0" y="0"/>
                </a:lnTo>
                <a:close/>
              </a:path>
            </a:pathLst>
          </a:custGeom>
          <a:blipFill rotWithShape="1">
            <a:blip r:embed="rId5">
              <a:alphaModFix/>
            </a:blip>
            <a:stretch>
              <a:fillRect b="0" l="-4650" r="-4650" t="0"/>
            </a:stretch>
          </a:blipFill>
          <a:ln>
            <a:noFill/>
          </a:ln>
        </p:spPr>
      </p:sp>
      <p:sp>
        <p:nvSpPr>
          <p:cNvPr id="315" name="Google Shape;315;p8"/>
          <p:cNvSpPr txBox="1"/>
          <p:nvPr/>
        </p:nvSpPr>
        <p:spPr>
          <a:xfrm>
            <a:off x="12371189" y="3731716"/>
            <a:ext cx="3374529" cy="440680"/>
          </a:xfrm>
          <a:prstGeom prst="rect">
            <a:avLst/>
          </a:prstGeom>
          <a:noFill/>
          <a:ln>
            <a:noFill/>
          </a:ln>
        </p:spPr>
        <p:txBody>
          <a:bodyPr anchorCtr="0" anchor="t" bIns="0" lIns="0" spcFirstLastPara="1" rIns="0" wrap="square" tIns="0">
            <a:spAutoFit/>
          </a:bodyPr>
          <a:lstStyle/>
          <a:p>
            <a:pPr indent="0" lvl="0" marL="0" marR="0" rtl="0" algn="l">
              <a:lnSpc>
                <a:spcPct val="126171"/>
              </a:lnSpc>
              <a:spcBef>
                <a:spcPts val="0"/>
              </a:spcBef>
              <a:spcAft>
                <a:spcPts val="0"/>
              </a:spcAft>
              <a:buNone/>
            </a:pPr>
            <a:r>
              <a:rPr b="0" i="0" lang="en-US" sz="2625" u="none" cap="none" strike="noStrike">
                <a:solidFill>
                  <a:srgbClr val="E2E6E9"/>
                </a:solidFill>
                <a:latin typeface="Merriweather"/>
                <a:ea typeface="Merriweather"/>
                <a:cs typeface="Merriweather"/>
                <a:sym typeface="Merriweather"/>
              </a:rPr>
              <a:t>Transparență Totală</a:t>
            </a:r>
            <a:endParaRPr/>
          </a:p>
        </p:txBody>
      </p:sp>
      <p:sp>
        <p:nvSpPr>
          <p:cNvPr id="316" name="Google Shape;316;p8"/>
          <p:cNvSpPr txBox="1"/>
          <p:nvPr/>
        </p:nvSpPr>
        <p:spPr>
          <a:xfrm>
            <a:off x="12371189" y="4248596"/>
            <a:ext cx="4837062" cy="1813322"/>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Fiecare membru al echipei a putut vizualiza progresul tuturor sarcinilor, nu doar ale sale, creând responsabilitate colectivă.</a:t>
            </a:r>
            <a:endParaRPr/>
          </a:p>
        </p:txBody>
      </p:sp>
      <p:sp>
        <p:nvSpPr>
          <p:cNvPr descr="preencoded.png" id="317" name="Google Shape;317;p8"/>
          <p:cNvSpPr/>
          <p:nvPr/>
        </p:nvSpPr>
        <p:spPr>
          <a:xfrm>
            <a:off x="6321475" y="3596431"/>
            <a:ext cx="5644896" cy="5644895"/>
          </a:xfrm>
          <a:custGeom>
            <a:rect b="b" l="l" r="r" t="t"/>
            <a:pathLst>
              <a:path extrusionOk="0" h="7526528" w="7526528">
                <a:moveTo>
                  <a:pt x="0" y="0"/>
                </a:moveTo>
                <a:lnTo>
                  <a:pt x="7526528" y="0"/>
                </a:lnTo>
                <a:lnTo>
                  <a:pt x="7526528" y="7526528"/>
                </a:lnTo>
                <a:lnTo>
                  <a:pt x="0" y="7526528"/>
                </a:lnTo>
                <a:lnTo>
                  <a:pt x="0" y="0"/>
                </a:lnTo>
                <a:close/>
              </a:path>
            </a:pathLst>
          </a:custGeom>
          <a:blipFill rotWithShape="1">
            <a:blip r:embed="rId6">
              <a:alphaModFix/>
            </a:blip>
            <a:stretch>
              <a:fillRect b="0" l="0" r="0" t="0"/>
            </a:stretch>
          </a:blipFill>
          <a:ln>
            <a:noFill/>
          </a:ln>
        </p:spPr>
      </p:sp>
      <p:sp>
        <p:nvSpPr>
          <p:cNvPr descr="preencoded.png" id="318" name="Google Shape;318;p8"/>
          <p:cNvSpPr/>
          <p:nvPr/>
        </p:nvSpPr>
        <p:spPr>
          <a:xfrm>
            <a:off x="10338941" y="4819799"/>
            <a:ext cx="403920" cy="403920"/>
          </a:xfrm>
          <a:custGeom>
            <a:rect b="b" l="l" r="r" t="t"/>
            <a:pathLst>
              <a:path extrusionOk="0" h="403920" w="403920">
                <a:moveTo>
                  <a:pt x="0" y="0"/>
                </a:moveTo>
                <a:lnTo>
                  <a:pt x="403920" y="0"/>
                </a:lnTo>
                <a:lnTo>
                  <a:pt x="403920" y="403920"/>
                </a:lnTo>
                <a:lnTo>
                  <a:pt x="0" y="403920"/>
                </a:lnTo>
                <a:lnTo>
                  <a:pt x="0" y="0"/>
                </a:lnTo>
                <a:close/>
              </a:path>
            </a:pathLst>
          </a:custGeom>
          <a:blipFill rotWithShape="1">
            <a:blip r:embed="rId7">
              <a:alphaModFix/>
            </a:blip>
            <a:stretch>
              <a:fillRect b="-8136" l="0" r="0" t="-8138"/>
            </a:stretch>
          </a:blipFill>
          <a:ln>
            <a:noFill/>
          </a:ln>
        </p:spPr>
      </p:sp>
      <p:sp>
        <p:nvSpPr>
          <p:cNvPr id="319" name="Google Shape;319;p8"/>
          <p:cNvSpPr txBox="1"/>
          <p:nvPr/>
        </p:nvSpPr>
        <p:spPr>
          <a:xfrm>
            <a:off x="12371189" y="6756647"/>
            <a:ext cx="3374529" cy="440680"/>
          </a:xfrm>
          <a:prstGeom prst="rect">
            <a:avLst/>
          </a:prstGeom>
          <a:noFill/>
          <a:ln>
            <a:noFill/>
          </a:ln>
        </p:spPr>
        <p:txBody>
          <a:bodyPr anchorCtr="0" anchor="t" bIns="0" lIns="0" spcFirstLastPara="1" rIns="0" wrap="square" tIns="0">
            <a:spAutoFit/>
          </a:bodyPr>
          <a:lstStyle/>
          <a:p>
            <a:pPr indent="0" lvl="0" marL="0" marR="0" rtl="0" algn="l">
              <a:lnSpc>
                <a:spcPct val="126171"/>
              </a:lnSpc>
              <a:spcBef>
                <a:spcPts val="0"/>
              </a:spcBef>
              <a:spcAft>
                <a:spcPts val="0"/>
              </a:spcAft>
              <a:buNone/>
            </a:pPr>
            <a:r>
              <a:rPr b="0" i="0" lang="en-US" sz="2625" u="none" cap="none" strike="noStrike">
                <a:solidFill>
                  <a:srgbClr val="E2E6E9"/>
                </a:solidFill>
                <a:latin typeface="Merriweather"/>
                <a:ea typeface="Merriweather"/>
                <a:cs typeface="Merriweather"/>
                <a:sym typeface="Merriweather"/>
              </a:rPr>
              <a:t>Fluxul Eficient</a:t>
            </a:r>
            <a:endParaRPr/>
          </a:p>
        </p:txBody>
      </p:sp>
      <p:sp>
        <p:nvSpPr>
          <p:cNvPr id="320" name="Google Shape;320;p8"/>
          <p:cNvSpPr txBox="1"/>
          <p:nvPr/>
        </p:nvSpPr>
        <p:spPr>
          <a:xfrm>
            <a:off x="12371189" y="7273529"/>
            <a:ext cx="4837062" cy="1813322"/>
          </a:xfrm>
          <a:prstGeom prst="rect">
            <a:avLst/>
          </a:prstGeom>
          <a:noFill/>
          <a:ln>
            <a:noFill/>
          </a:ln>
        </p:spPr>
        <p:txBody>
          <a:bodyPr anchorCtr="0" anchor="t" bIns="0" lIns="0" spcFirstLastPara="1" rIns="0" wrap="square" tIns="0">
            <a:spAutoFit/>
          </a:bodyPr>
          <a:lstStyle/>
          <a:p>
            <a:pPr indent="0" lvl="0" marL="0" marR="0" rtl="0" algn="l">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Mutarea cardurilor prin coloanele „To Do", „In Progress" și „Done" a creat o claritate vizuală asupra stadiului fiecărei sarcini.</a:t>
            </a:r>
            <a:endParaRPr/>
          </a:p>
        </p:txBody>
      </p:sp>
      <p:sp>
        <p:nvSpPr>
          <p:cNvPr descr="preencoded.png" id="321" name="Google Shape;321;p8"/>
          <p:cNvSpPr/>
          <p:nvPr/>
        </p:nvSpPr>
        <p:spPr>
          <a:xfrm>
            <a:off x="6321475" y="3596431"/>
            <a:ext cx="5644896" cy="5644895"/>
          </a:xfrm>
          <a:custGeom>
            <a:rect b="b" l="l" r="r" t="t"/>
            <a:pathLst>
              <a:path extrusionOk="0" h="7526528" w="7526528">
                <a:moveTo>
                  <a:pt x="0" y="0"/>
                </a:moveTo>
                <a:lnTo>
                  <a:pt x="7526528" y="0"/>
                </a:lnTo>
                <a:lnTo>
                  <a:pt x="7526528" y="7526528"/>
                </a:lnTo>
                <a:lnTo>
                  <a:pt x="0" y="7526528"/>
                </a:lnTo>
                <a:lnTo>
                  <a:pt x="0" y="0"/>
                </a:lnTo>
                <a:close/>
              </a:path>
            </a:pathLst>
          </a:custGeom>
          <a:blipFill rotWithShape="1">
            <a:blip r:embed="rId8">
              <a:alphaModFix/>
            </a:blip>
            <a:stretch>
              <a:fillRect b="0" l="0" r="0" t="0"/>
            </a:stretch>
          </a:blipFill>
          <a:ln>
            <a:noFill/>
          </a:ln>
        </p:spPr>
      </p:sp>
      <p:sp>
        <p:nvSpPr>
          <p:cNvPr descr="preencoded.png" id="322" name="Google Shape;322;p8"/>
          <p:cNvSpPr/>
          <p:nvPr/>
        </p:nvSpPr>
        <p:spPr>
          <a:xfrm>
            <a:off x="10338941" y="7613897"/>
            <a:ext cx="403920" cy="403920"/>
          </a:xfrm>
          <a:custGeom>
            <a:rect b="b" l="l" r="r" t="t"/>
            <a:pathLst>
              <a:path extrusionOk="0" h="403920" w="403920">
                <a:moveTo>
                  <a:pt x="0" y="0"/>
                </a:moveTo>
                <a:lnTo>
                  <a:pt x="403920" y="0"/>
                </a:lnTo>
                <a:lnTo>
                  <a:pt x="403920" y="403921"/>
                </a:lnTo>
                <a:lnTo>
                  <a:pt x="0" y="403921"/>
                </a:lnTo>
                <a:lnTo>
                  <a:pt x="0" y="0"/>
                </a:lnTo>
                <a:close/>
              </a:path>
            </a:pathLst>
          </a:custGeom>
          <a:blipFill rotWithShape="1">
            <a:blip r:embed="rId9">
              <a:alphaModFix/>
            </a:blip>
            <a:stretch>
              <a:fillRect b="-4650" l="0" r="0" t="-4650"/>
            </a:stretch>
          </a:blipFill>
          <a:ln>
            <a:noFill/>
          </a:ln>
        </p:spPr>
      </p:sp>
      <p:sp>
        <p:nvSpPr>
          <p:cNvPr id="323" name="Google Shape;323;p8"/>
          <p:cNvSpPr txBox="1"/>
          <p:nvPr/>
        </p:nvSpPr>
        <p:spPr>
          <a:xfrm>
            <a:off x="1392436" y="6756647"/>
            <a:ext cx="4929039" cy="417512"/>
          </a:xfrm>
          <a:prstGeom prst="rect">
            <a:avLst/>
          </a:prstGeom>
          <a:noFill/>
          <a:ln>
            <a:noFill/>
          </a:ln>
        </p:spPr>
        <p:txBody>
          <a:bodyPr anchorCtr="0" anchor="t" bIns="0" lIns="0" spcFirstLastPara="1" rIns="0" wrap="square" tIns="0">
            <a:spAutoFit/>
          </a:bodyPr>
          <a:lstStyle/>
          <a:p>
            <a:pPr indent="0" lvl="0" marL="0" marR="0" rtl="0" algn="r">
              <a:lnSpc>
                <a:spcPct val="126171"/>
              </a:lnSpc>
              <a:spcBef>
                <a:spcPts val="0"/>
              </a:spcBef>
              <a:spcAft>
                <a:spcPts val="0"/>
              </a:spcAft>
              <a:buNone/>
            </a:pPr>
            <a:r>
              <a:rPr b="0" i="0" lang="en-US" sz="2625" u="none" cap="none" strike="noStrike">
                <a:solidFill>
                  <a:srgbClr val="E2E6E9"/>
                </a:solidFill>
                <a:latin typeface="Merriweather"/>
                <a:ea typeface="Merriweather"/>
                <a:cs typeface="Merriweather"/>
                <a:sym typeface="Merriweather"/>
              </a:rPr>
              <a:t>Responsabilitate Distribuită</a:t>
            </a:r>
            <a:endParaRPr/>
          </a:p>
        </p:txBody>
      </p:sp>
      <p:sp>
        <p:nvSpPr>
          <p:cNvPr id="324" name="Google Shape;324;p8"/>
          <p:cNvSpPr txBox="1"/>
          <p:nvPr/>
        </p:nvSpPr>
        <p:spPr>
          <a:xfrm>
            <a:off x="1079748" y="7273529"/>
            <a:ext cx="4836914" cy="1813322"/>
          </a:xfrm>
          <a:prstGeom prst="rect">
            <a:avLst/>
          </a:prstGeom>
          <a:noFill/>
          <a:ln>
            <a:noFill/>
          </a:ln>
        </p:spPr>
        <p:txBody>
          <a:bodyPr anchorCtr="0" anchor="t" bIns="0" lIns="0" spcFirstLastPara="1" rIns="0" wrap="square" tIns="0">
            <a:spAutoFit/>
          </a:bodyPr>
          <a:lstStyle/>
          <a:p>
            <a:pPr indent="0" lvl="0" marL="0" marR="0" rtl="0" algn="r">
              <a:lnSpc>
                <a:spcPct val="158776"/>
              </a:lnSpc>
              <a:spcBef>
                <a:spcPts val="0"/>
              </a:spcBef>
              <a:spcAft>
                <a:spcPts val="0"/>
              </a:spcAft>
              <a:buNone/>
            </a:pPr>
            <a:r>
              <a:rPr b="0" i="0" lang="en-US" sz="2125" u="none" cap="none" strike="noStrike">
                <a:solidFill>
                  <a:srgbClr val="E2E6E9"/>
                </a:solidFill>
                <a:latin typeface="Merriweather"/>
                <a:ea typeface="Merriweather"/>
                <a:cs typeface="Merriweather"/>
                <a:sym typeface="Merriweather"/>
              </a:rPr>
              <a:t>Fiecare membru știa exact ce are de făcut, până când și cine depinde de munca lui, creând interdependență constructivă.</a:t>
            </a:r>
            <a:endParaRPr/>
          </a:p>
        </p:txBody>
      </p:sp>
      <p:sp>
        <p:nvSpPr>
          <p:cNvPr descr="preencoded.png" id="325" name="Google Shape;325;p8"/>
          <p:cNvSpPr/>
          <p:nvPr/>
        </p:nvSpPr>
        <p:spPr>
          <a:xfrm>
            <a:off x="6321475" y="3596431"/>
            <a:ext cx="5644896" cy="5644895"/>
          </a:xfrm>
          <a:custGeom>
            <a:rect b="b" l="l" r="r" t="t"/>
            <a:pathLst>
              <a:path extrusionOk="0" h="7526528" w="7526528">
                <a:moveTo>
                  <a:pt x="0" y="0"/>
                </a:moveTo>
                <a:lnTo>
                  <a:pt x="7526528" y="0"/>
                </a:lnTo>
                <a:lnTo>
                  <a:pt x="7526528" y="7526528"/>
                </a:lnTo>
                <a:lnTo>
                  <a:pt x="0" y="7526528"/>
                </a:lnTo>
                <a:lnTo>
                  <a:pt x="0" y="0"/>
                </a:lnTo>
                <a:close/>
              </a:path>
            </a:pathLst>
          </a:custGeom>
          <a:blipFill rotWithShape="1">
            <a:blip r:embed="rId10">
              <a:alphaModFix/>
            </a:blip>
            <a:stretch>
              <a:fillRect b="0" l="0" r="0" t="0"/>
            </a:stretch>
          </a:blipFill>
          <a:ln>
            <a:noFill/>
          </a:ln>
        </p:spPr>
      </p:sp>
      <p:sp>
        <p:nvSpPr>
          <p:cNvPr descr="preencoded.png" id="326" name="Google Shape;326;p8"/>
          <p:cNvSpPr/>
          <p:nvPr/>
        </p:nvSpPr>
        <p:spPr>
          <a:xfrm>
            <a:off x="7544841" y="7613897"/>
            <a:ext cx="403920" cy="403920"/>
          </a:xfrm>
          <a:custGeom>
            <a:rect b="b" l="l" r="r" t="t"/>
            <a:pathLst>
              <a:path extrusionOk="0" h="403920" w="403920">
                <a:moveTo>
                  <a:pt x="0" y="0"/>
                </a:moveTo>
                <a:lnTo>
                  <a:pt x="403920" y="0"/>
                </a:lnTo>
                <a:lnTo>
                  <a:pt x="403920" y="403921"/>
                </a:lnTo>
                <a:lnTo>
                  <a:pt x="0" y="403921"/>
                </a:lnTo>
                <a:lnTo>
                  <a:pt x="0" y="0"/>
                </a:lnTo>
                <a:close/>
              </a:path>
            </a:pathLst>
          </a:custGeom>
          <a:blipFill rotWithShape="1">
            <a:blip r:embed="rId11">
              <a:alphaModFix/>
            </a:blip>
            <a:stretch>
              <a:fillRect b="0" l="0" r="0" t="0"/>
            </a:stretch>
          </a:blip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descr="preencoded.png" id="335" name="Google Shape;335;p9"/>
          <p:cNvSpPr/>
          <p:nvPr/>
        </p:nvSpPr>
        <p:spPr>
          <a:xfrm>
            <a:off x="0" y="0"/>
            <a:ext cx="18288000" cy="10287000"/>
          </a:xfrm>
          <a:custGeom>
            <a:rect b="b" l="l" r="r" t="t"/>
            <a:pathLst>
              <a:path extrusionOk="0" h="13716000" w="24384000">
                <a:moveTo>
                  <a:pt x="0" y="0"/>
                </a:moveTo>
                <a:lnTo>
                  <a:pt x="24384000" y="0"/>
                </a:lnTo>
                <a:lnTo>
                  <a:pt x="24384000" y="13716000"/>
                </a:lnTo>
                <a:lnTo>
                  <a:pt x="0" y="13716000"/>
                </a:lnTo>
                <a:lnTo>
                  <a:pt x="0" y="0"/>
                </a:lnTo>
                <a:close/>
              </a:path>
            </a:pathLst>
          </a:custGeom>
          <a:blipFill rotWithShape="1">
            <a:blip r:embed="rId3">
              <a:alphaModFix/>
            </a:blip>
            <a:stretch>
              <a:fillRect b="0" l="0" r="0" t="0"/>
            </a:stretch>
          </a:blipFill>
          <a:ln>
            <a:noFill/>
          </a:ln>
        </p:spPr>
      </p:sp>
      <p:sp>
        <p:nvSpPr>
          <p:cNvPr id="336" name="Google Shape;336;p9"/>
          <p:cNvSpPr/>
          <p:nvPr/>
        </p:nvSpPr>
        <p:spPr>
          <a:xfrm>
            <a:off x="0" y="0"/>
            <a:ext cx="18288000" cy="10287000"/>
          </a:xfrm>
          <a:custGeom>
            <a:rect b="b" l="l" r="r" t="t"/>
            <a:pathLst>
              <a:path extrusionOk="0" h="13716000" w="24384000">
                <a:moveTo>
                  <a:pt x="0" y="0"/>
                </a:moveTo>
                <a:lnTo>
                  <a:pt x="24384000" y="0"/>
                </a:lnTo>
                <a:lnTo>
                  <a:pt x="24384000" y="13716000"/>
                </a:lnTo>
                <a:lnTo>
                  <a:pt x="0" y="13716000"/>
                </a:lnTo>
                <a:close/>
              </a:path>
            </a:pathLst>
          </a:custGeom>
          <a:solidFill>
            <a:srgbClr val="09151A">
              <a:alpha val="89803"/>
            </a:srgbClr>
          </a:solidFill>
          <a:ln>
            <a:noFill/>
          </a:ln>
        </p:spPr>
      </p:sp>
      <p:sp>
        <p:nvSpPr>
          <p:cNvPr descr="preencoded.png" id="337" name="Google Shape;337;p9"/>
          <p:cNvSpPr/>
          <p:nvPr/>
        </p:nvSpPr>
        <p:spPr>
          <a:xfrm>
            <a:off x="0" y="0"/>
            <a:ext cx="18288000" cy="3049809"/>
          </a:xfrm>
          <a:custGeom>
            <a:rect b="b" l="l" r="r" t="t"/>
            <a:pathLst>
              <a:path extrusionOk="0" h="4066413" w="24384000">
                <a:moveTo>
                  <a:pt x="0" y="0"/>
                </a:moveTo>
                <a:lnTo>
                  <a:pt x="24384000" y="0"/>
                </a:lnTo>
                <a:lnTo>
                  <a:pt x="24384000" y="4066413"/>
                </a:lnTo>
                <a:lnTo>
                  <a:pt x="0" y="4066413"/>
                </a:lnTo>
                <a:lnTo>
                  <a:pt x="0" y="0"/>
                </a:lnTo>
                <a:close/>
              </a:path>
            </a:pathLst>
          </a:custGeom>
          <a:blipFill rotWithShape="1">
            <a:blip r:embed="rId4">
              <a:alphaModFix/>
            </a:blip>
            <a:stretch>
              <a:fillRect b="0" l="-28" r="-28" t="0"/>
            </a:stretch>
          </a:blipFill>
          <a:ln>
            <a:noFill/>
          </a:ln>
        </p:spPr>
      </p:sp>
      <p:sp>
        <p:nvSpPr>
          <p:cNvPr id="338" name="Google Shape;338;p9"/>
          <p:cNvSpPr txBox="1"/>
          <p:nvPr/>
        </p:nvSpPr>
        <p:spPr>
          <a:xfrm>
            <a:off x="975866" y="3844380"/>
            <a:ext cx="9115811" cy="762000"/>
          </a:xfrm>
          <a:prstGeom prst="rect">
            <a:avLst/>
          </a:prstGeom>
          <a:noFill/>
          <a:ln>
            <a:noFill/>
          </a:ln>
        </p:spPr>
        <p:txBody>
          <a:bodyPr anchorCtr="0" anchor="t" bIns="0" lIns="0" spcFirstLastPara="1" rIns="0" wrap="square" tIns="0">
            <a:spAutoFit/>
          </a:bodyPr>
          <a:lstStyle/>
          <a:p>
            <a:pPr indent="0" lvl="0" marL="0" marR="0" rtl="0" algn="l">
              <a:lnSpc>
                <a:spcPct val="126315"/>
              </a:lnSpc>
              <a:spcBef>
                <a:spcPts val="0"/>
              </a:spcBef>
              <a:spcAft>
                <a:spcPts val="0"/>
              </a:spcAft>
              <a:buNone/>
            </a:pPr>
            <a:r>
              <a:rPr b="0" i="0" lang="en-US" sz="4750" u="none" cap="none" strike="noStrike">
                <a:solidFill>
                  <a:srgbClr val="F5F0F0"/>
                </a:solidFill>
                <a:latin typeface="Merriweather"/>
                <a:ea typeface="Merriweather"/>
                <a:cs typeface="Merriweather"/>
                <a:sym typeface="Merriweather"/>
              </a:rPr>
              <a:t>Avantaje și Rezultate Obținute</a:t>
            </a:r>
            <a:endParaRPr/>
          </a:p>
        </p:txBody>
      </p:sp>
      <p:sp>
        <p:nvSpPr>
          <p:cNvPr id="339" name="Google Shape;339;p9"/>
          <p:cNvSpPr txBox="1"/>
          <p:nvPr/>
        </p:nvSpPr>
        <p:spPr>
          <a:xfrm>
            <a:off x="975866" y="4968776"/>
            <a:ext cx="16336267" cy="856655"/>
          </a:xfrm>
          <a:prstGeom prst="rect">
            <a:avLst/>
          </a:prstGeom>
          <a:noFill/>
          <a:ln>
            <a:noFill/>
          </a:ln>
        </p:spPr>
        <p:txBody>
          <a:bodyPr anchorCtr="0" anchor="t" bIns="0" lIns="0" spcFirstLastPara="1" rIns="0" wrap="square" tIns="0">
            <a:spAutoFit/>
          </a:bodyPr>
          <a:lstStyle/>
          <a:p>
            <a:pPr indent="0" lvl="0" marL="0" marR="0" rtl="0" algn="l">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Implementarea Trello a adus beneficii tangibile echipei, evidențiate prin îmbunătățiri concrete în organizare, comunicare și rezultate finale. Aceste avantaje s-au tradus în livrare mai rapidă a materialelor și o mai bună coordonare generală.</a:t>
            </a:r>
            <a:endParaRPr/>
          </a:p>
        </p:txBody>
      </p:sp>
      <p:sp>
        <p:nvSpPr>
          <p:cNvPr id="340" name="Google Shape;340;p9"/>
          <p:cNvSpPr txBox="1"/>
          <p:nvPr/>
        </p:nvSpPr>
        <p:spPr>
          <a:xfrm>
            <a:off x="975866" y="6345585"/>
            <a:ext cx="3855244" cy="6813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12" u="none" cap="none" strike="noStrike">
                <a:solidFill>
                  <a:srgbClr val="E2E6E9"/>
                </a:solidFill>
                <a:latin typeface="Merriweather"/>
                <a:ea typeface="Merriweather"/>
                <a:cs typeface="Merriweather"/>
                <a:sym typeface="Merriweather"/>
              </a:rPr>
              <a:t>100%</a:t>
            </a:r>
            <a:endParaRPr/>
          </a:p>
        </p:txBody>
      </p:sp>
      <p:sp>
        <p:nvSpPr>
          <p:cNvPr id="341" name="Google Shape;341;p9"/>
          <p:cNvSpPr txBox="1"/>
          <p:nvPr/>
        </p:nvSpPr>
        <p:spPr>
          <a:xfrm>
            <a:off x="1378595" y="7312670"/>
            <a:ext cx="3049786" cy="400199"/>
          </a:xfrm>
          <a:prstGeom prst="rect">
            <a:avLst/>
          </a:prstGeom>
          <a:noFill/>
          <a:ln>
            <a:noFill/>
          </a:ln>
        </p:spPr>
        <p:txBody>
          <a:bodyPr anchorCtr="0" anchor="t" bIns="0" lIns="0" spcFirstLastPara="1" rIns="0" wrap="square" tIns="0">
            <a:spAutoFit/>
          </a:bodyPr>
          <a:lstStyle/>
          <a:p>
            <a:pPr indent="0" lvl="0" marL="0" marR="0" rtl="0" algn="ctr">
              <a:lnSpc>
                <a:spcPct val="126315"/>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Claritate în Sarcini</a:t>
            </a:r>
            <a:endParaRPr/>
          </a:p>
        </p:txBody>
      </p:sp>
      <p:sp>
        <p:nvSpPr>
          <p:cNvPr id="342" name="Google Shape;342;p9"/>
          <p:cNvSpPr txBox="1"/>
          <p:nvPr/>
        </p:nvSpPr>
        <p:spPr>
          <a:xfrm>
            <a:off x="975866" y="7782966"/>
            <a:ext cx="3855244" cy="1637110"/>
          </a:xfrm>
          <a:prstGeom prst="rect">
            <a:avLst/>
          </a:prstGeom>
          <a:noFill/>
          <a:ln>
            <a:noFill/>
          </a:ln>
        </p:spPr>
        <p:txBody>
          <a:bodyPr anchorCtr="0" anchor="t" bIns="0" lIns="0" spcFirstLastPara="1" rIns="0" wrap="square" tIns="0">
            <a:spAutoFit/>
          </a:bodyPr>
          <a:lstStyle/>
          <a:p>
            <a:pPr indent="0" lvl="0" marL="0" marR="0" rtl="0" algn="ctr">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Fiecare member a avut responsabilități precise cu termene și obiective bine definite.</a:t>
            </a:r>
            <a:endParaRPr/>
          </a:p>
        </p:txBody>
      </p:sp>
      <p:sp>
        <p:nvSpPr>
          <p:cNvPr id="343" name="Google Shape;343;p9"/>
          <p:cNvSpPr txBox="1"/>
          <p:nvPr/>
        </p:nvSpPr>
        <p:spPr>
          <a:xfrm>
            <a:off x="5136059" y="6345585"/>
            <a:ext cx="3855393" cy="6813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12" u="none" cap="none" strike="noStrike">
                <a:solidFill>
                  <a:srgbClr val="E2E6E9"/>
                </a:solidFill>
                <a:latin typeface="Merriweather"/>
                <a:ea typeface="Merriweather"/>
                <a:cs typeface="Merriweather"/>
                <a:sym typeface="Merriweather"/>
              </a:rPr>
              <a:t>95%</a:t>
            </a:r>
            <a:endParaRPr/>
          </a:p>
        </p:txBody>
      </p:sp>
      <p:sp>
        <p:nvSpPr>
          <p:cNvPr id="344" name="Google Shape;344;p9"/>
          <p:cNvSpPr txBox="1"/>
          <p:nvPr/>
        </p:nvSpPr>
        <p:spPr>
          <a:xfrm>
            <a:off x="5279082" y="7312670"/>
            <a:ext cx="3569345" cy="400199"/>
          </a:xfrm>
          <a:prstGeom prst="rect">
            <a:avLst/>
          </a:prstGeom>
          <a:noFill/>
          <a:ln>
            <a:noFill/>
          </a:ln>
        </p:spPr>
        <p:txBody>
          <a:bodyPr anchorCtr="0" anchor="t" bIns="0" lIns="0" spcFirstLastPara="1" rIns="0" wrap="square" tIns="0">
            <a:spAutoFit/>
          </a:bodyPr>
          <a:lstStyle/>
          <a:p>
            <a:pPr indent="0" lvl="0" marL="0" marR="0" rtl="0" algn="ctr">
              <a:lnSpc>
                <a:spcPct val="126315"/>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Respectarea Termenelor</a:t>
            </a:r>
            <a:endParaRPr/>
          </a:p>
        </p:txBody>
      </p:sp>
      <p:sp>
        <p:nvSpPr>
          <p:cNvPr id="345" name="Google Shape;345;p9"/>
          <p:cNvSpPr txBox="1"/>
          <p:nvPr/>
        </p:nvSpPr>
        <p:spPr>
          <a:xfrm>
            <a:off x="5136059" y="7782966"/>
            <a:ext cx="3855393" cy="1637110"/>
          </a:xfrm>
          <a:prstGeom prst="rect">
            <a:avLst/>
          </a:prstGeom>
          <a:noFill/>
          <a:ln>
            <a:noFill/>
          </a:ln>
        </p:spPr>
        <p:txBody>
          <a:bodyPr anchorCtr="0" anchor="t" bIns="0" lIns="0" spcFirstLastPara="1" rIns="0" wrap="square" tIns="0">
            <a:spAutoFit/>
          </a:bodyPr>
          <a:lstStyle/>
          <a:p>
            <a:pPr indent="0" lvl="0" marL="0" marR="0" rtl="0" algn="ctr">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Vizibilitatea constantă a deadlinelor a redus întârzierile și a îmbunătățit puntualitatea livrărilor.</a:t>
            </a:r>
            <a:endParaRPr/>
          </a:p>
        </p:txBody>
      </p:sp>
      <p:sp>
        <p:nvSpPr>
          <p:cNvPr id="346" name="Google Shape;346;p9"/>
          <p:cNvSpPr txBox="1"/>
          <p:nvPr/>
        </p:nvSpPr>
        <p:spPr>
          <a:xfrm>
            <a:off x="9296400" y="6345585"/>
            <a:ext cx="3855393" cy="6813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12" u="none" cap="none" strike="noStrike">
                <a:solidFill>
                  <a:srgbClr val="E2E6E9"/>
                </a:solidFill>
                <a:latin typeface="Merriweather"/>
                <a:ea typeface="Merriweather"/>
                <a:cs typeface="Merriweather"/>
                <a:sym typeface="Merriweather"/>
              </a:rPr>
              <a:t>90%</a:t>
            </a:r>
            <a:endParaRPr/>
          </a:p>
        </p:txBody>
      </p:sp>
      <p:sp>
        <p:nvSpPr>
          <p:cNvPr id="347" name="Google Shape;347;p9"/>
          <p:cNvSpPr txBox="1"/>
          <p:nvPr/>
        </p:nvSpPr>
        <p:spPr>
          <a:xfrm>
            <a:off x="9617422" y="7312670"/>
            <a:ext cx="3213199" cy="400199"/>
          </a:xfrm>
          <a:prstGeom prst="rect">
            <a:avLst/>
          </a:prstGeom>
          <a:noFill/>
          <a:ln>
            <a:noFill/>
          </a:ln>
        </p:spPr>
        <p:txBody>
          <a:bodyPr anchorCtr="0" anchor="t" bIns="0" lIns="0" spcFirstLastPara="1" rIns="0" wrap="square" tIns="0">
            <a:spAutoFit/>
          </a:bodyPr>
          <a:lstStyle/>
          <a:p>
            <a:pPr indent="0" lvl="0" marL="0" marR="0" rtl="0" algn="ctr">
              <a:lnSpc>
                <a:spcPct val="126315"/>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Eficiență Colaborativă</a:t>
            </a:r>
            <a:endParaRPr/>
          </a:p>
        </p:txBody>
      </p:sp>
      <p:sp>
        <p:nvSpPr>
          <p:cNvPr id="348" name="Google Shape;348;p9"/>
          <p:cNvSpPr txBox="1"/>
          <p:nvPr/>
        </p:nvSpPr>
        <p:spPr>
          <a:xfrm>
            <a:off x="9296400" y="7782966"/>
            <a:ext cx="3855393" cy="1637110"/>
          </a:xfrm>
          <a:prstGeom prst="rect">
            <a:avLst/>
          </a:prstGeom>
          <a:noFill/>
          <a:ln>
            <a:noFill/>
          </a:ln>
        </p:spPr>
        <p:txBody>
          <a:bodyPr anchorCtr="0" anchor="t" bIns="0" lIns="0" spcFirstLastPara="1" rIns="0" wrap="square" tIns="0">
            <a:spAutoFit/>
          </a:bodyPr>
          <a:lstStyle/>
          <a:p>
            <a:pPr indent="0" lvl="0" marL="0" marR="0" rtl="0" algn="ctr">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Funcțiile de comentarii și atașamente au eliminar necesitatea e-mailurilor multiple și întâlnirilor lungi.</a:t>
            </a:r>
            <a:endParaRPr/>
          </a:p>
        </p:txBody>
      </p:sp>
      <p:sp>
        <p:nvSpPr>
          <p:cNvPr id="349" name="Google Shape;349;p9"/>
          <p:cNvSpPr txBox="1"/>
          <p:nvPr/>
        </p:nvSpPr>
        <p:spPr>
          <a:xfrm>
            <a:off x="13456741" y="6345585"/>
            <a:ext cx="3855393" cy="68133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12" u="none" cap="none" strike="noStrike">
                <a:solidFill>
                  <a:srgbClr val="E2E6E9"/>
                </a:solidFill>
                <a:latin typeface="Merriweather"/>
                <a:ea typeface="Merriweather"/>
                <a:cs typeface="Merriweather"/>
                <a:sym typeface="Merriweather"/>
              </a:rPr>
              <a:t>85%</a:t>
            </a:r>
            <a:endParaRPr/>
          </a:p>
        </p:txBody>
      </p:sp>
      <p:sp>
        <p:nvSpPr>
          <p:cNvPr id="350" name="Google Shape;350;p9"/>
          <p:cNvSpPr txBox="1"/>
          <p:nvPr/>
        </p:nvSpPr>
        <p:spPr>
          <a:xfrm>
            <a:off x="13859470" y="7312670"/>
            <a:ext cx="3049786" cy="400199"/>
          </a:xfrm>
          <a:prstGeom prst="rect">
            <a:avLst/>
          </a:prstGeom>
          <a:noFill/>
          <a:ln>
            <a:noFill/>
          </a:ln>
        </p:spPr>
        <p:txBody>
          <a:bodyPr anchorCtr="0" anchor="t" bIns="0" lIns="0" spcFirstLastPara="1" rIns="0" wrap="square" tIns="0">
            <a:spAutoFit/>
          </a:bodyPr>
          <a:lstStyle/>
          <a:p>
            <a:pPr indent="0" lvl="0" marL="0" marR="0" rtl="0" algn="ctr">
              <a:lnSpc>
                <a:spcPct val="126315"/>
              </a:lnSpc>
              <a:spcBef>
                <a:spcPts val="0"/>
              </a:spcBef>
              <a:spcAft>
                <a:spcPts val="0"/>
              </a:spcAft>
              <a:buNone/>
            </a:pPr>
            <a:r>
              <a:rPr b="0" i="0" lang="en-US" sz="2375" u="none" cap="none" strike="noStrike">
                <a:solidFill>
                  <a:srgbClr val="E2E6E9"/>
                </a:solidFill>
                <a:latin typeface="Merriweather"/>
                <a:ea typeface="Merriweather"/>
                <a:cs typeface="Merriweather"/>
                <a:sym typeface="Merriweather"/>
              </a:rPr>
              <a:t>Reducere Confuzii</a:t>
            </a:r>
            <a:endParaRPr/>
          </a:p>
        </p:txBody>
      </p:sp>
      <p:sp>
        <p:nvSpPr>
          <p:cNvPr id="351" name="Google Shape;351;p9"/>
          <p:cNvSpPr txBox="1"/>
          <p:nvPr/>
        </p:nvSpPr>
        <p:spPr>
          <a:xfrm>
            <a:off x="13456741" y="7782966"/>
            <a:ext cx="3855393" cy="1637110"/>
          </a:xfrm>
          <a:prstGeom prst="rect">
            <a:avLst/>
          </a:prstGeom>
          <a:noFill/>
          <a:ln>
            <a:noFill/>
          </a:ln>
        </p:spPr>
        <p:txBody>
          <a:bodyPr anchorCtr="0" anchor="t" bIns="0" lIns="0" spcFirstLastPara="1" rIns="0" wrap="square" tIns="0">
            <a:spAutoFit/>
          </a:bodyPr>
          <a:lstStyle/>
          <a:p>
            <a:pPr indent="0" lvl="0" marL="0" marR="0" rtl="0" algn="ctr">
              <a:lnSpc>
                <a:spcPct val="163393"/>
              </a:lnSpc>
              <a:spcBef>
                <a:spcPts val="0"/>
              </a:spcBef>
              <a:spcAft>
                <a:spcPts val="0"/>
              </a:spcAft>
              <a:buNone/>
            </a:pPr>
            <a:r>
              <a:rPr b="0" i="0" lang="en-US" sz="1874" u="none" cap="none" strike="noStrike">
                <a:solidFill>
                  <a:srgbClr val="E2E6E9"/>
                </a:solidFill>
                <a:latin typeface="Merriweather"/>
                <a:ea typeface="Merriweather"/>
                <a:cs typeface="Merriweather"/>
                <a:sym typeface="Merriweather"/>
              </a:rPr>
              <a:t>Documentația centralizată pe carduri a redus confuziile și a accelerat procesul de onboarding pentru noi informații.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